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notesSlides/notesSlide1.xml" ContentType="application/vnd.openxmlformats-officedocument.presentationml.notesSlide+xml"/>
  <Override PartName="/ppt/tags/tag68.xml" ContentType="application/vnd.openxmlformats-officedocument.presentationml.tags+xml"/>
  <Override PartName="/ppt/notesSlides/notesSlide2.xml" ContentType="application/vnd.openxmlformats-officedocument.presentationml.notesSlide+xml"/>
  <Override PartName="/ppt/tags/tag69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tags/tag70.xml" ContentType="application/vnd.openxmlformats-officedocument.presentationml.tags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7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handoutMasterIdLst>
    <p:handoutMasterId r:id="rId27"/>
  </p:handoutMasterIdLst>
  <p:sldIdLst>
    <p:sldId id="409" r:id="rId2"/>
    <p:sldId id="474" r:id="rId3"/>
    <p:sldId id="568" r:id="rId4"/>
    <p:sldId id="535" r:id="rId5"/>
    <p:sldId id="413" r:id="rId6"/>
    <p:sldId id="773" r:id="rId7"/>
    <p:sldId id="768" r:id="rId8"/>
    <p:sldId id="800" r:id="rId9"/>
    <p:sldId id="801" r:id="rId10"/>
    <p:sldId id="770" r:id="rId11"/>
    <p:sldId id="818" r:id="rId12"/>
    <p:sldId id="819" r:id="rId13"/>
    <p:sldId id="820" r:id="rId14"/>
    <p:sldId id="821" r:id="rId15"/>
    <p:sldId id="822" r:id="rId16"/>
    <p:sldId id="823" r:id="rId17"/>
    <p:sldId id="824" r:id="rId18"/>
    <p:sldId id="825" r:id="rId19"/>
    <p:sldId id="826" r:id="rId20"/>
    <p:sldId id="827" r:id="rId21"/>
    <p:sldId id="785" r:id="rId22"/>
    <p:sldId id="698" r:id="rId23"/>
    <p:sldId id="786" r:id="rId24"/>
    <p:sldId id="416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B6E5"/>
    <a:srgbClr val="6096E6"/>
    <a:srgbClr val="2169D3"/>
    <a:srgbClr val="FFFFFF"/>
    <a:srgbClr val="040822"/>
    <a:srgbClr val="0064B0"/>
    <a:srgbClr val="041030"/>
    <a:srgbClr val="627CDF"/>
    <a:srgbClr val="4D9E2C"/>
    <a:srgbClr val="23C6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-636" y="-64"/>
      </p:cViewPr>
      <p:guideLst>
        <p:guide orient="horz" pos="2818"/>
        <p:guide pos="586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2020/7/28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‹#›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658432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1AC49D05-6128-4D0D-A32A-06A5E73B386C}" type="datetimeFigureOut">
              <a:rPr lang="zh-CN" altLang="en-US" smtClean="0"/>
              <a:t>2020/7/28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849F42C-2DAE-424C-A4B8-3140182C3E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909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物联网信息空间中超过</a:t>
            </a:r>
            <a:r>
              <a:rPr lang="en-US" altLang="zh-CN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80%</a:t>
            </a: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的数据都是视觉信息</a:t>
            </a:r>
            <a:endParaRPr lang="en-US" altLang="zh-CN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通过工地可视化系统为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祥源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现场工程管理，提供了先进技术手段，通过安装在建筑施工作业现场的各类传感装置，构建智能监控和防范体系，就能有效弥补传统方法和技术在监管中的缺陷，实现对人、机、料、法、环的全方位实时监控，变被动“监督”为主动“监控”；同时，也将为安全生产监督管理引入新理念，真正体现“安全第一、预防为主、综合治理”的安全生产方针。</a:t>
            </a:r>
            <a:endParaRPr lang="zh-CN" alt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61A66-E65E-4A7F-92D6-A0144BA5901D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物联网信息空间中超过</a:t>
            </a:r>
            <a:r>
              <a:rPr lang="en-US" altLang="zh-CN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80%</a:t>
            </a: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的数据都是视觉信息</a:t>
            </a:r>
            <a:endParaRPr lang="en-US" altLang="zh-CN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通过工地可视化系统为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祥源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现场工程管理，提供了先进技术手段，通过安装在建筑施工作业现场的各类传感装置，构建智能监控和防范体系，就能有效弥补传统方法和技术在监管中的缺陷，实现对人、机、料、法、环的全方位实时监控，变被动“监督”为主动“监控”；同时，也将为安全生产监督管理引入新理念，真正体现“安全第一、预防为主、综合治理”的安全生产方针。</a:t>
            </a:r>
            <a:endParaRPr lang="zh-CN" alt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61A66-E65E-4A7F-92D6-A0144BA5901D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物联网信息空间中超过</a:t>
            </a:r>
            <a:r>
              <a:rPr lang="en-US" altLang="zh-CN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80%</a:t>
            </a: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的数据都是视觉信息</a:t>
            </a:r>
            <a:endParaRPr lang="en-US" altLang="zh-CN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通过工地可视化系统为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祥源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现场工程管理，提供了先进技术手段，通过安装在建筑施工作业现场的各类传感装置，构建智能监控和防范体系，就能有效弥补传统方法和技术在监管中的缺陷，实现对人、机、料、法、环的全方位实时监控，变被动“监督”为主动“监控”；同时，也将为安全生产监督管理引入新理念，真正体现“安全第一、预防为主、综合治理”的安全生产方针。</a:t>
            </a:r>
            <a:endParaRPr lang="zh-CN" alt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61A66-E65E-4A7F-92D6-A0144BA5901D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物联网信息空间中超过</a:t>
            </a:r>
            <a:r>
              <a:rPr lang="en-US" altLang="zh-CN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80%</a:t>
            </a: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的数据都是视觉信息</a:t>
            </a:r>
            <a:endParaRPr lang="en-US" altLang="zh-CN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通过工地可视化系统为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祥源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现场工程管理，提供了先进技术手段，通过安装在建筑施工作业现场的各类传感装置，构建智能监控和防范体系，就能有效弥补传统方法和技术在监管中的缺陷，实现对人、机、料、法、环的全方位实时监控，变被动“监督”为主动“监控”；同时，也将为安全生产监督管理引入新理念，真正体现“安全第一、预防为主、综合治理”的安全生产方针。</a:t>
            </a:r>
            <a:endParaRPr lang="zh-CN" alt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61A66-E65E-4A7F-92D6-A0144BA5901D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物联网信息空间中超过</a:t>
            </a:r>
            <a:r>
              <a:rPr lang="en-US" altLang="zh-CN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80%</a:t>
            </a: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的数据都是视觉信息</a:t>
            </a:r>
            <a:endParaRPr lang="en-US" altLang="zh-CN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通过工地可视化系统为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祥源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现场工程管理，提供了先进技术手段，通过安装在建筑施工作业现场的各类传感装置，构建智能监控和防范体系，就能有效弥补传统方法和技术在监管中的缺陷，实现对人、机、料、法、环的全方位实时监控，变被动“监督”为主动“监控”；同时，也将为安全生产监督管理引入新理念，真正体现“安全第一、预防为主、综合治理”的安全生产方针。</a:t>
            </a:r>
            <a:endParaRPr lang="zh-CN" alt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61A66-E65E-4A7F-92D6-A0144BA5901D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物联网信息空间中超过</a:t>
            </a:r>
            <a:r>
              <a:rPr lang="en-US" altLang="zh-CN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80%</a:t>
            </a: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的数据都是视觉信息</a:t>
            </a:r>
            <a:endParaRPr lang="en-US" altLang="zh-CN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通过工地可视化系统为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祥源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现场工程管理，提供了先进技术手段，通过安装在建筑施工作业现场的各类传感装置，构建智能监控和防范体系，就能有效弥补传统方法和技术在监管中的缺陷，实现对人、机、料、法、环的全方位实时监控，变被动“监督”为主动“监控”；同时，也将为安全生产监督管理引入新理念，真正体现“安全第一、预防为主、综合治理”的安全生产方针。</a:t>
            </a:r>
            <a:endParaRPr lang="zh-CN" alt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61A66-E65E-4A7F-92D6-A0144BA5901D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物联网信息空间中超过</a:t>
            </a:r>
            <a:r>
              <a:rPr lang="en-US" altLang="zh-CN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80%</a:t>
            </a: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的数据都是视觉信息</a:t>
            </a:r>
            <a:endParaRPr lang="en-US" altLang="zh-CN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通过工地可视化系统为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祥源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现场工程管理，提供了先进技术手段，通过安装在建筑施工作业现场的各类传感装置，构建智能监控和防范体系，就能有效弥补传统方法和技术在监管中的缺陷，实现对人、机、料、法、环的全方位实时监控，变被动“监督”为主动“监控”；同时，也将为安全生产监督管理引入新理念，真正体现“安全第一、预防为主、综合治理”的安全生产方针。</a:t>
            </a:r>
            <a:endParaRPr lang="zh-CN" alt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61A66-E65E-4A7F-92D6-A0144BA5901D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物联网信息空间中超过</a:t>
            </a:r>
            <a:r>
              <a:rPr lang="en-US" altLang="zh-CN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80%</a:t>
            </a: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的数据都是视觉信息</a:t>
            </a:r>
            <a:endParaRPr lang="en-US" altLang="zh-CN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通过工地可视化系统为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祥源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现场工程管理，提供了先进技术手段，通过安装在建筑施工作业现场的各类传感装置，构建智能监控和防范体系，就能有效弥补传统方法和技术在监管中的缺陷，实现对人、机、料、法、环的全方位实时监控，变被动“监督”为主动“监控”；同时，也将为安全生产监督管理引入新理念，真正体现“安全第一、预防为主、综合治理”的安全生产方针。</a:t>
            </a:r>
            <a:endParaRPr lang="zh-CN" alt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61A66-E65E-4A7F-92D6-A0144BA5901D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物联网信息空间中超过</a:t>
            </a:r>
            <a:r>
              <a:rPr lang="en-US" altLang="zh-CN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80%</a:t>
            </a: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的数据都是视觉信息</a:t>
            </a:r>
            <a:endParaRPr lang="en-US" altLang="zh-CN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通过工地可视化系统为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祥源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现场工程管理，提供了先进技术手段，通过安装在建筑施工作业现场的各类传感装置，构建智能监控和防范体系，就能有效弥补传统方法和技术在监管中的缺陷，实现对人、机、料、法、环的全方位实时监控，变被动“监督”为主动“监控”；同时，也将为安全生产监督管理引入新理念，真正体现“安全第一、预防为主、综合治理”的安全生产方针。</a:t>
            </a:r>
            <a:endParaRPr lang="zh-CN" alt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61A66-E65E-4A7F-92D6-A0144BA5901D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物联网信息空间中超过</a:t>
            </a:r>
            <a:r>
              <a:rPr lang="en-US" altLang="zh-CN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80%</a:t>
            </a: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的数据都是视觉信息</a:t>
            </a:r>
            <a:endParaRPr lang="en-US" altLang="zh-CN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通过工地可视化系统为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祥源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现场工程管理，提供了先进技术手段，通过安装在建筑施工作业现场的各类传感装置，构建智能监控和防范体系，就能有效弥补传统方法和技术在监管中的缺陷，实现对人、机、料、法、环的全方位实时监控，变被动“监督”为主动“监控”；同时，也将为安全生产监督管理引入新理念，真正体现“安全第一、预防为主、综合治理”的安全生产方针。</a:t>
            </a:r>
            <a:endParaRPr lang="zh-CN" alt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61A66-E65E-4A7F-92D6-A0144BA5901D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物联网信息空间中超过</a:t>
            </a:r>
            <a:r>
              <a:rPr lang="en-US" altLang="zh-CN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80%</a:t>
            </a: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的数据都是视觉信息</a:t>
            </a:r>
            <a:endParaRPr lang="en-US" altLang="zh-CN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通过工地可视化系统为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祥源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现场工程管理，提供了先进技术手段，通过安装在建筑施工作业现场的各类传感装置，构建智能监控和防范体系，就能有效弥补传统方法和技术在监管中的缺陷，实现对人、机、料、法、环的全方位实时监控，变被动“监督”为主动“监控”；同时，也将为安全生产监督管理引入新理念，真正体现“安全第一、预防为主、综合治理”的安全生产方针。</a:t>
            </a:r>
            <a:endParaRPr lang="zh-CN" alt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61A66-E65E-4A7F-92D6-A0144BA5901D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物联网信息空间中超过</a:t>
            </a:r>
            <a:r>
              <a:rPr lang="en-US" altLang="zh-CN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80%</a:t>
            </a: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的数据都是视觉信息</a:t>
            </a:r>
            <a:endParaRPr lang="en-US" altLang="zh-CN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通过工地可视化系统为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祥源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现场工程管理，提供了先进技术手段，通过安装在建筑施工作业现场的各类传感装置，构建智能监控和防范体系，就能有效弥补传统方法和技术在监管中的缺陷，实现对人、机、料、法、环的全方位实时监控，变被动“监督”为主动“监控”；同时，也将为安全生产监督管理引入新理念，真正体现“安全第一、预防为主、综合治理”的安全生产方针。</a:t>
            </a:r>
            <a:endParaRPr lang="zh-CN" alt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61A66-E65E-4A7F-92D6-A0144BA5901D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物联网信息空间中超过</a:t>
            </a:r>
            <a:r>
              <a:rPr lang="en-US" altLang="zh-CN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80%</a:t>
            </a: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的数据都是视觉信息</a:t>
            </a:r>
            <a:endParaRPr lang="en-US" altLang="zh-CN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通过工地可视化系统为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祥源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现场工程管理，提供了先进技术手段，通过安装在建筑施工作业现场的各类传感装置，构建智能监控和防范体系，就能有效弥补传统方法和技术在监管中的缺陷，实现对人、机、料、法、环的全方位实时监控，变被动“监督”为主动“监控”；同时，也将为安全生产监督管理引入新理念，真正体现“安全第一、预防为主、综合治理”的安全生产方针。</a:t>
            </a:r>
            <a:endParaRPr lang="zh-CN" alt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61A66-E65E-4A7F-92D6-A0144BA5901D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物联网信息空间中超过</a:t>
            </a:r>
            <a:r>
              <a:rPr lang="en-US" altLang="zh-CN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80%</a:t>
            </a: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的数据都是视觉信息</a:t>
            </a:r>
            <a:endParaRPr lang="en-US" altLang="zh-CN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通过工地可视化系统为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祥源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现场工程管理，提供了先进技术手段，通过安装在建筑施工作业现场的各类传感装置，构建智能监控和防范体系，就能有效弥补传统方法和技术在监管中的缺陷，实现对人、机、料、法、环的全方位实时监控，变被动“监督”为主动“监控”；同时，也将为安全生产监督管理引入新理念，真正体现“安全第一、预防为主、综合治理”的安全生产方针。</a:t>
            </a:r>
            <a:endParaRPr lang="zh-CN" alt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61A66-E65E-4A7F-92D6-A0144BA5901D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物联网信息空间中超过</a:t>
            </a:r>
            <a:r>
              <a:rPr lang="en-US" altLang="zh-CN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80%</a:t>
            </a:r>
            <a:r>
              <a:rPr lang="zh-CN" altLang="en-US" b="1" dirty="0" smtClean="0">
                <a:solidFill>
                  <a:prstClr val="white"/>
                </a:solidFill>
                <a:latin typeface="微软雅黑" panose="020B0503020204020204" pitchFamily="34" charset="-122"/>
                <a:cs typeface="+mn-ea"/>
                <a:sym typeface="+mn-lt"/>
              </a:rPr>
              <a:t>的数据都是视觉信息</a:t>
            </a:r>
            <a:endParaRPr lang="en-US" altLang="zh-CN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通过工地可视化系统为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祥源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现场工程管理，提供了先进技术手段，通过安装在建筑施工作业现场的各类传感装置，构建智能监控和防范体系，就能有效弥补传统方法和技术在监管中的缺陷，实现对人、机、料、法、环的全方位实时监控，变被动“监督”为主动“监控”；同时，也将为安全生产监督管理引入新理念，真正体现“安全第一、预防为主、综合治理”的安全生产方针。</a:t>
            </a:r>
            <a:endParaRPr lang="zh-CN" altLang="en-US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b="1" dirty="0" smtClean="0">
              <a:solidFill>
                <a:prstClr val="white"/>
              </a:solidFill>
              <a:latin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361A66-E65E-4A7F-92D6-A0144BA5901D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2020/7/28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2020/7/28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2020/7/28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背景"/>
          <p:cNvSpPr/>
          <p:nvPr userDrawn="1"/>
        </p:nvSpPr>
        <p:spPr>
          <a:xfrm>
            <a:off x="5291902" y="6858000"/>
            <a:ext cx="1608197" cy="369332"/>
          </a:xfrm>
          <a:prstGeom prst="rect">
            <a:avLst/>
          </a:prstGeom>
          <a:solidFill>
            <a:srgbClr val="E6E6E6"/>
          </a:solidFill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E6E6E6"/>
                </a:solidFill>
              </a:rPr>
              <a:t>www.koppt.cn​​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背景"/>
          <p:cNvSpPr/>
          <p:nvPr userDrawn="1"/>
        </p:nvSpPr>
        <p:spPr>
          <a:xfrm>
            <a:off x="5291902" y="6858000"/>
            <a:ext cx="1608197" cy="369332"/>
          </a:xfrm>
          <a:prstGeom prst="rect">
            <a:avLst/>
          </a:prstGeom>
          <a:solidFill>
            <a:srgbClr val="E6E6E6"/>
          </a:solidFill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E6E6E6"/>
                </a:solidFill>
              </a:rPr>
              <a:t>www.koppt.cn​​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8"/>
          <p:cNvSpPr/>
          <p:nvPr userDrawn="1"/>
        </p:nvSpPr>
        <p:spPr bwMode="auto">
          <a:xfrm rot="5400000">
            <a:off x="486752" y="266980"/>
            <a:ext cx="716794" cy="646502"/>
          </a:xfrm>
          <a:custGeom>
            <a:avLst/>
            <a:gdLst>
              <a:gd name="T0" fmla="*/ 75 w 386"/>
              <a:gd name="T1" fmla="*/ 316 h 347"/>
              <a:gd name="T2" fmla="*/ 11 w 386"/>
              <a:gd name="T3" fmla="*/ 205 h 347"/>
              <a:gd name="T4" fmla="*/ 11 w 386"/>
              <a:gd name="T5" fmla="*/ 143 h 347"/>
              <a:gd name="T6" fmla="*/ 75 w 386"/>
              <a:gd name="T7" fmla="*/ 31 h 347"/>
              <a:gd name="T8" fmla="*/ 129 w 386"/>
              <a:gd name="T9" fmla="*/ 0 h 347"/>
              <a:gd name="T10" fmla="*/ 257 w 386"/>
              <a:gd name="T11" fmla="*/ 0 h 347"/>
              <a:gd name="T12" fmla="*/ 311 w 386"/>
              <a:gd name="T13" fmla="*/ 31 h 347"/>
              <a:gd name="T14" fmla="*/ 375 w 386"/>
              <a:gd name="T15" fmla="*/ 143 h 347"/>
              <a:gd name="T16" fmla="*/ 375 w 386"/>
              <a:gd name="T17" fmla="*/ 205 h 347"/>
              <a:gd name="T18" fmla="*/ 311 w 386"/>
              <a:gd name="T19" fmla="*/ 316 h 347"/>
              <a:gd name="T20" fmla="*/ 257 w 386"/>
              <a:gd name="T21" fmla="*/ 347 h 347"/>
              <a:gd name="T22" fmla="*/ 129 w 386"/>
              <a:gd name="T23" fmla="*/ 347 h 347"/>
              <a:gd name="T24" fmla="*/ 75 w 386"/>
              <a:gd name="T25" fmla="*/ 316 h 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86" h="347">
                <a:moveTo>
                  <a:pt x="75" y="316"/>
                </a:moveTo>
                <a:cubicBezTo>
                  <a:pt x="11" y="205"/>
                  <a:pt x="11" y="205"/>
                  <a:pt x="11" y="205"/>
                </a:cubicBezTo>
                <a:cubicBezTo>
                  <a:pt x="0" y="185"/>
                  <a:pt x="0" y="162"/>
                  <a:pt x="11" y="143"/>
                </a:cubicBezTo>
                <a:cubicBezTo>
                  <a:pt x="75" y="31"/>
                  <a:pt x="75" y="31"/>
                  <a:pt x="75" y="31"/>
                </a:cubicBezTo>
                <a:cubicBezTo>
                  <a:pt x="86" y="12"/>
                  <a:pt x="107" y="0"/>
                  <a:pt x="129" y="0"/>
                </a:cubicBezTo>
                <a:cubicBezTo>
                  <a:pt x="257" y="0"/>
                  <a:pt x="257" y="0"/>
                  <a:pt x="257" y="0"/>
                </a:cubicBezTo>
                <a:cubicBezTo>
                  <a:pt x="279" y="0"/>
                  <a:pt x="300" y="12"/>
                  <a:pt x="311" y="31"/>
                </a:cubicBezTo>
                <a:cubicBezTo>
                  <a:pt x="375" y="143"/>
                  <a:pt x="375" y="143"/>
                  <a:pt x="375" y="143"/>
                </a:cubicBezTo>
                <a:cubicBezTo>
                  <a:pt x="386" y="162"/>
                  <a:pt x="386" y="185"/>
                  <a:pt x="375" y="205"/>
                </a:cubicBezTo>
                <a:cubicBezTo>
                  <a:pt x="311" y="316"/>
                  <a:pt x="311" y="316"/>
                  <a:pt x="311" y="316"/>
                </a:cubicBezTo>
                <a:cubicBezTo>
                  <a:pt x="300" y="335"/>
                  <a:pt x="279" y="347"/>
                  <a:pt x="257" y="347"/>
                </a:cubicBezTo>
                <a:cubicBezTo>
                  <a:pt x="129" y="347"/>
                  <a:pt x="129" y="347"/>
                  <a:pt x="129" y="347"/>
                </a:cubicBezTo>
                <a:cubicBezTo>
                  <a:pt x="107" y="347"/>
                  <a:pt x="86" y="335"/>
                  <a:pt x="75" y="31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127000" sx="102000" sy="102000" algn="ctr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1358900" y="298480"/>
            <a:ext cx="5613400" cy="583503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3200" b="1"/>
            </a:lvl1pPr>
          </a:lstStyle>
          <a:p>
            <a:r>
              <a:rPr lang="zh-CN" altLang="en-US" dirty="0"/>
              <a:t>单击此处添加幻灯片标题</a:t>
            </a:r>
          </a:p>
        </p:txBody>
      </p:sp>
      <p:sp>
        <p:nvSpPr>
          <p:cNvPr id="13" name="背景"/>
          <p:cNvSpPr/>
          <p:nvPr userDrawn="1"/>
        </p:nvSpPr>
        <p:spPr>
          <a:xfrm>
            <a:off x="5291902" y="6858000"/>
            <a:ext cx="1608197" cy="369332"/>
          </a:xfrm>
          <a:prstGeom prst="rect">
            <a:avLst/>
          </a:prstGeom>
          <a:solidFill>
            <a:srgbClr val="E6E6E6"/>
          </a:solidFill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E6E6E6"/>
                </a:solidFill>
              </a:rPr>
              <a:t>www.koppt.cn​​</a:t>
            </a:r>
          </a:p>
        </p:txBody>
      </p:sp>
      <p:sp>
        <p:nvSpPr>
          <p:cNvPr id="15" name="背景"/>
          <p:cNvSpPr/>
          <p:nvPr userDrawn="1"/>
        </p:nvSpPr>
        <p:spPr>
          <a:xfrm>
            <a:off x="5444302" y="7010400"/>
            <a:ext cx="1608197" cy="369332"/>
          </a:xfrm>
          <a:prstGeom prst="rect">
            <a:avLst/>
          </a:prstGeom>
          <a:solidFill>
            <a:srgbClr val="E6E6E6"/>
          </a:solidFill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E6E6E6"/>
                </a:solidFill>
              </a:rPr>
              <a:t>www.koppt.cn​​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73"/>
            <a:ext cx="12192000" cy="6854653"/>
          </a:xfrm>
          <a:prstGeom prst="rect">
            <a:avLst/>
          </a:prstGeom>
        </p:spPr>
      </p:pic>
      <p:sp>
        <p:nvSpPr>
          <p:cNvPr id="12" name="矩形 11"/>
          <p:cNvSpPr/>
          <p:nvPr userDrawn="1"/>
        </p:nvSpPr>
        <p:spPr>
          <a:xfrm rot="2222604">
            <a:off x="-25773" y="250182"/>
            <a:ext cx="578564" cy="578564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矩形 12"/>
          <p:cNvSpPr/>
          <p:nvPr userDrawn="1"/>
        </p:nvSpPr>
        <p:spPr>
          <a:xfrm rot="3171128">
            <a:off x="996599" y="340624"/>
            <a:ext cx="246691" cy="246691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914400" marR="0" lvl="2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371600" marR="0" lvl="3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828800" marR="0" lvl="4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2020/7/28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2020/7/28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2020/7/28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2020/7/28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2020/7/28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2020/7/28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1264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单击此处编辑文本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2020/7/28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单击此处编辑文本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2020/7/28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5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20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tags" Target="../tags/tag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ags" Target="../tags/tag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7"/>
            </p:custDataLst>
          </p:nvPr>
        </p:nvSpPr>
        <p:spPr>
          <a:xfrm>
            <a:off x="608400" y="608400"/>
            <a:ext cx="10969200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8"/>
            </p:custDataLst>
          </p:nvPr>
        </p:nvSpPr>
        <p:spPr>
          <a:xfrm>
            <a:off x="608400" y="1515600"/>
            <a:ext cx="10969200" cy="47368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9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2020/7/28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0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1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2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3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4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0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6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7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9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3731260" y="5161280"/>
            <a:ext cx="5189855" cy="9772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上海甜头菜电子商务有限公司</a:t>
            </a:r>
            <a:br>
              <a:rPr lang="zh-CN" altLang="en-US" sz="2400" dirty="0" smtClean="0">
                <a:solidFill>
                  <a:schemeClr val="bg1">
                    <a:lumMod val="75000"/>
                  </a:schemeClr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</a:br>
            <a:r>
              <a:rPr lang="en-US" altLang="zh-CN" sz="2400" dirty="0" smtClean="0">
                <a:solidFill>
                  <a:schemeClr val="bg1">
                    <a:lumMod val="75000"/>
                  </a:schemeClr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2020.7</a:t>
            </a:r>
          </a:p>
        </p:txBody>
      </p:sp>
      <p:sp>
        <p:nvSpPr>
          <p:cNvPr id="8" name="标题 5"/>
          <p:cNvSpPr>
            <a:spLocks noGrp="1"/>
          </p:cNvSpPr>
          <p:nvPr/>
        </p:nvSpPr>
        <p:spPr>
          <a:xfrm>
            <a:off x="607060" y="1476375"/>
            <a:ext cx="11110595" cy="258635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defTabSz="914400">
              <a:spcBef>
                <a:spcPts val="0"/>
              </a:spcBef>
            </a:pPr>
            <a:r>
              <a:rPr lang="zh-CN" altLang="en-US" sz="5400" dirty="0">
                <a:solidFill>
                  <a:schemeClr val="bg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商务</a:t>
            </a:r>
            <a:r>
              <a:rPr sz="5400" dirty="0" err="1" smtClean="0">
                <a:solidFill>
                  <a:schemeClr val="bg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服务</a:t>
            </a:r>
            <a:r>
              <a:rPr lang="zh-CN" sz="5400" dirty="0" smtClean="0">
                <a:solidFill>
                  <a:schemeClr val="bg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系统框架</a:t>
            </a:r>
            <a:endParaRPr sz="5400" dirty="0" smtClean="0">
              <a:solidFill>
                <a:schemeClr val="bg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defTabSz="914400">
              <a:spcBef>
                <a:spcPts val="0"/>
              </a:spcBef>
            </a:pPr>
            <a:r>
              <a:rPr lang="zh-CN" altLang="en-US" sz="32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Louis Dreyfus </a:t>
            </a:r>
            <a:r>
              <a:rPr lang="en-US" altLang="zh-CN" sz="32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B</a:t>
            </a:r>
            <a:r>
              <a:rPr lang="en-US" altLang="zh-CN" sz="32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usiness</a:t>
            </a:r>
            <a:r>
              <a:rPr lang="zh-CN" altLang="en-US" sz="32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System </a:t>
            </a:r>
            <a:r>
              <a:rPr lang="en-US" altLang="zh-CN" sz="32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Framework</a:t>
            </a:r>
            <a:endParaRPr sz="5400" dirty="0" smtClean="0">
              <a:solidFill>
                <a:schemeClr val="bg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defTabSz="914400">
              <a:spcBef>
                <a:spcPts val="0"/>
              </a:spcBef>
            </a:pPr>
            <a:endParaRPr lang="en-US" sz="3600" dirty="0" smtClean="0">
              <a:solidFill>
                <a:schemeClr val="bg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  <a:p>
            <a:pPr defTabSz="914400">
              <a:spcBef>
                <a:spcPts val="0"/>
              </a:spcBef>
            </a:pPr>
            <a:r>
              <a:rPr lang="en-US" sz="3600" dirty="0" smtClean="0">
                <a:solidFill>
                  <a:schemeClr val="bg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——</a:t>
            </a:r>
            <a:r>
              <a:rPr sz="3600" dirty="0" err="1" smtClean="0">
                <a:solidFill>
                  <a:schemeClr val="bg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基于</a:t>
            </a:r>
            <a:r>
              <a:rPr lang="zh-CN" altLang="en-US" sz="3600" dirty="0" smtClean="0">
                <a:solidFill>
                  <a:schemeClr val="bg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线上化、</a:t>
            </a:r>
            <a:r>
              <a:rPr sz="3600" dirty="0" err="1" smtClean="0">
                <a:solidFill>
                  <a:schemeClr val="bg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数字化</a:t>
            </a:r>
            <a:r>
              <a:rPr sz="3600" dirty="0" err="1" smtClean="0">
                <a:solidFill>
                  <a:schemeClr val="bg1"/>
                </a:solidFill>
                <a:latin typeface="思源黑体" panose="020B0400000000000000" charset="-122"/>
                <a:ea typeface="思源黑体" panose="020B0400000000000000" charset="-122"/>
                <a:sym typeface="+mn-ea"/>
              </a:rPr>
              <a:t>、智能化管理系统</a:t>
            </a:r>
            <a:endParaRPr sz="3600" dirty="0" smtClean="0">
              <a:solidFill>
                <a:schemeClr val="bg1"/>
              </a:solidFill>
              <a:latin typeface="思源黑体" panose="020B0400000000000000" charset="-122"/>
              <a:ea typeface="思源黑体" panose="020B0400000000000000" charset="-122"/>
              <a:sym typeface="+mn-ea"/>
            </a:endParaRPr>
          </a:p>
        </p:txBody>
      </p:sp>
      <p:cxnSp>
        <p:nvCxnSpPr>
          <p:cNvPr id="37" name="直接连接符 36"/>
          <p:cNvCxnSpPr/>
          <p:nvPr/>
        </p:nvCxnSpPr>
        <p:spPr>
          <a:xfrm>
            <a:off x="3920490" y="6246495"/>
            <a:ext cx="4810760" cy="0"/>
          </a:xfrm>
          <a:prstGeom prst="line">
            <a:avLst/>
          </a:prstGeom>
          <a:ln w="19050" cmpd="dbl">
            <a:solidFill>
              <a:srgbClr val="0082CE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富农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8440" y="372110"/>
            <a:ext cx="1311275" cy="554355"/>
          </a:xfrm>
          <a:prstGeom prst="rect">
            <a:avLst/>
          </a:prstGeom>
        </p:spPr>
      </p:pic>
      <p:pic>
        <p:nvPicPr>
          <p:cNvPr id="5" name="图片 4" descr="微信截图_202004141814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6010" y="410210"/>
            <a:ext cx="1120775" cy="53276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6076950" y="350520"/>
            <a:ext cx="40957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>
                <a:solidFill>
                  <a:schemeClr val="bg1"/>
                </a:solidFill>
              </a:rPr>
              <a:t>&amp;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16200000">
            <a:off x="2409825" y="2068195"/>
            <a:ext cx="2446655" cy="2983865"/>
            <a:chOff x="1880" y="2499"/>
            <a:chExt cx="4102" cy="5312"/>
          </a:xfrm>
        </p:grpSpPr>
        <p:grpSp>
          <p:nvGrpSpPr>
            <p:cNvPr id="13" name="组合 12"/>
            <p:cNvGrpSpPr/>
            <p:nvPr/>
          </p:nvGrpSpPr>
          <p:grpSpPr>
            <a:xfrm>
              <a:off x="1921" y="2499"/>
              <a:ext cx="4010" cy="1621"/>
              <a:chOff x="4478338" y="1241901"/>
              <a:chExt cx="3238500" cy="1309688"/>
            </a:xfrm>
            <a:solidFill>
              <a:schemeClr val="bg1"/>
            </a:solidFill>
          </p:grpSpPr>
          <p:sp>
            <p:nvSpPr>
              <p:cNvPr id="17" name="Freeform 5"/>
              <p:cNvSpPr/>
              <p:nvPr/>
            </p:nvSpPr>
            <p:spPr bwMode="auto">
              <a:xfrm>
                <a:off x="4478338" y="1241901"/>
                <a:ext cx="3238500" cy="1309688"/>
              </a:xfrm>
              <a:custGeom>
                <a:avLst/>
                <a:gdLst>
                  <a:gd name="T0" fmla="*/ 13 w 2040"/>
                  <a:gd name="T1" fmla="*/ 825 h 825"/>
                  <a:gd name="T2" fmla="*/ 13 w 2040"/>
                  <a:gd name="T3" fmla="*/ 603 h 825"/>
                  <a:gd name="T4" fmla="*/ 1020 w 2040"/>
                  <a:gd name="T5" fmla="*/ 22 h 825"/>
                  <a:gd name="T6" fmla="*/ 2026 w 2040"/>
                  <a:gd name="T7" fmla="*/ 603 h 825"/>
                  <a:gd name="T8" fmla="*/ 2026 w 2040"/>
                  <a:gd name="T9" fmla="*/ 825 h 825"/>
                  <a:gd name="T10" fmla="*/ 2040 w 2040"/>
                  <a:gd name="T11" fmla="*/ 825 h 825"/>
                  <a:gd name="T12" fmla="*/ 2040 w 2040"/>
                  <a:gd name="T13" fmla="*/ 591 h 825"/>
                  <a:gd name="T14" fmla="*/ 1020 w 2040"/>
                  <a:gd name="T15" fmla="*/ 0 h 825"/>
                  <a:gd name="T16" fmla="*/ 0 w 2040"/>
                  <a:gd name="T17" fmla="*/ 591 h 825"/>
                  <a:gd name="T18" fmla="*/ 0 w 2040"/>
                  <a:gd name="T19" fmla="*/ 825 h 825"/>
                  <a:gd name="T20" fmla="*/ 13 w 2040"/>
                  <a:gd name="T21" fmla="*/ 825 h 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5">
                    <a:moveTo>
                      <a:pt x="13" y="825"/>
                    </a:moveTo>
                    <a:lnTo>
                      <a:pt x="13" y="603"/>
                    </a:lnTo>
                    <a:lnTo>
                      <a:pt x="1020" y="22"/>
                    </a:lnTo>
                    <a:lnTo>
                      <a:pt x="2026" y="603"/>
                    </a:lnTo>
                    <a:lnTo>
                      <a:pt x="2026" y="825"/>
                    </a:lnTo>
                    <a:lnTo>
                      <a:pt x="2040" y="825"/>
                    </a:lnTo>
                    <a:lnTo>
                      <a:pt x="2040" y="591"/>
                    </a:lnTo>
                    <a:lnTo>
                      <a:pt x="1020" y="0"/>
                    </a:lnTo>
                    <a:lnTo>
                      <a:pt x="0" y="591"/>
                    </a:lnTo>
                    <a:lnTo>
                      <a:pt x="0" y="825"/>
                    </a:lnTo>
                    <a:lnTo>
                      <a:pt x="13" y="82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19" name="Freeform 9"/>
              <p:cNvSpPr/>
              <p:nvPr/>
            </p:nvSpPr>
            <p:spPr bwMode="auto">
              <a:xfrm>
                <a:off x="4592638" y="1386364"/>
                <a:ext cx="3008313" cy="1165225"/>
              </a:xfrm>
              <a:custGeom>
                <a:avLst/>
                <a:gdLst>
                  <a:gd name="T0" fmla="*/ 66 w 1895"/>
                  <a:gd name="T1" fmla="*/ 734 h 734"/>
                  <a:gd name="T2" fmla="*/ 66 w 1895"/>
                  <a:gd name="T3" fmla="*/ 587 h 734"/>
                  <a:gd name="T4" fmla="*/ 944 w 1895"/>
                  <a:gd name="T5" fmla="*/ 81 h 734"/>
                  <a:gd name="T6" fmla="*/ 1822 w 1895"/>
                  <a:gd name="T7" fmla="*/ 587 h 734"/>
                  <a:gd name="T8" fmla="*/ 1822 w 1895"/>
                  <a:gd name="T9" fmla="*/ 734 h 734"/>
                  <a:gd name="T10" fmla="*/ 1895 w 1895"/>
                  <a:gd name="T11" fmla="*/ 734 h 734"/>
                  <a:gd name="T12" fmla="*/ 1895 w 1895"/>
                  <a:gd name="T13" fmla="*/ 546 h 734"/>
                  <a:gd name="T14" fmla="*/ 948 w 1895"/>
                  <a:gd name="T15" fmla="*/ 0 h 734"/>
                  <a:gd name="T16" fmla="*/ 0 w 1895"/>
                  <a:gd name="T17" fmla="*/ 546 h 734"/>
                  <a:gd name="T18" fmla="*/ 0 w 1895"/>
                  <a:gd name="T19" fmla="*/ 734 h 734"/>
                  <a:gd name="T20" fmla="*/ 66 w 1895"/>
                  <a:gd name="T21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4">
                    <a:moveTo>
                      <a:pt x="66" y="734"/>
                    </a:moveTo>
                    <a:lnTo>
                      <a:pt x="66" y="587"/>
                    </a:lnTo>
                    <a:lnTo>
                      <a:pt x="944" y="81"/>
                    </a:lnTo>
                    <a:lnTo>
                      <a:pt x="1822" y="587"/>
                    </a:lnTo>
                    <a:lnTo>
                      <a:pt x="1822" y="734"/>
                    </a:lnTo>
                    <a:lnTo>
                      <a:pt x="1895" y="734"/>
                    </a:lnTo>
                    <a:lnTo>
                      <a:pt x="1895" y="546"/>
                    </a:lnTo>
                    <a:lnTo>
                      <a:pt x="948" y="0"/>
                    </a:lnTo>
                    <a:lnTo>
                      <a:pt x="0" y="546"/>
                    </a:lnTo>
                    <a:lnTo>
                      <a:pt x="0" y="734"/>
                    </a:lnTo>
                    <a:lnTo>
                      <a:pt x="66" y="7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1880" y="6149"/>
              <a:ext cx="4103" cy="1663"/>
              <a:chOff x="4478338" y="3976688"/>
              <a:chExt cx="3238500" cy="1312863"/>
            </a:xfrm>
            <a:solidFill>
              <a:schemeClr val="bg1"/>
            </a:solidFill>
          </p:grpSpPr>
          <p:sp>
            <p:nvSpPr>
              <p:cNvPr id="22" name="Freeform 6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  <a:gd name="T20" fmla="*/ 1020 w 2040"/>
                  <a:gd name="T21" fmla="*/ 807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  <a:lnTo>
                      <a:pt x="1020" y="80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3" name="Freeform 7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4" name="Freeform 8"/>
              <p:cNvSpPr/>
              <p:nvPr/>
            </p:nvSpPr>
            <p:spPr bwMode="auto">
              <a:xfrm>
                <a:off x="4592638" y="3976688"/>
                <a:ext cx="3008313" cy="1171575"/>
              </a:xfrm>
              <a:custGeom>
                <a:avLst/>
                <a:gdLst>
                  <a:gd name="T0" fmla="*/ 1822 w 1895"/>
                  <a:gd name="T1" fmla="*/ 0 h 738"/>
                  <a:gd name="T2" fmla="*/ 1822 w 1895"/>
                  <a:gd name="T3" fmla="*/ 150 h 738"/>
                  <a:gd name="T4" fmla="*/ 944 w 1895"/>
                  <a:gd name="T5" fmla="*/ 655 h 738"/>
                  <a:gd name="T6" fmla="*/ 66 w 1895"/>
                  <a:gd name="T7" fmla="*/ 150 h 738"/>
                  <a:gd name="T8" fmla="*/ 66 w 1895"/>
                  <a:gd name="T9" fmla="*/ 0 h 738"/>
                  <a:gd name="T10" fmla="*/ 0 w 1895"/>
                  <a:gd name="T11" fmla="*/ 0 h 738"/>
                  <a:gd name="T12" fmla="*/ 0 w 1895"/>
                  <a:gd name="T13" fmla="*/ 192 h 738"/>
                  <a:gd name="T14" fmla="*/ 948 w 1895"/>
                  <a:gd name="T15" fmla="*/ 738 h 738"/>
                  <a:gd name="T16" fmla="*/ 1895 w 1895"/>
                  <a:gd name="T17" fmla="*/ 192 h 738"/>
                  <a:gd name="T18" fmla="*/ 1895 w 1895"/>
                  <a:gd name="T19" fmla="*/ 0 h 738"/>
                  <a:gd name="T20" fmla="*/ 1822 w 1895"/>
                  <a:gd name="T21" fmla="*/ 0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8">
                    <a:moveTo>
                      <a:pt x="1822" y="0"/>
                    </a:moveTo>
                    <a:lnTo>
                      <a:pt x="1822" y="150"/>
                    </a:lnTo>
                    <a:lnTo>
                      <a:pt x="944" y="655"/>
                    </a:lnTo>
                    <a:lnTo>
                      <a:pt x="66" y="150"/>
                    </a:lnTo>
                    <a:lnTo>
                      <a:pt x="66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48" y="738"/>
                    </a:lnTo>
                    <a:lnTo>
                      <a:pt x="1895" y="192"/>
                    </a:lnTo>
                    <a:lnTo>
                      <a:pt x="1895" y="0"/>
                    </a:lnTo>
                    <a:lnTo>
                      <a:pt x="18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</p:grpSp>
      <p:sp>
        <p:nvSpPr>
          <p:cNvPr id="30" name="Rounded Rectangle 15"/>
          <p:cNvSpPr/>
          <p:nvPr/>
        </p:nvSpPr>
        <p:spPr>
          <a:xfrm>
            <a:off x="6144895" y="3718560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数据统计</a:t>
            </a:r>
          </a:p>
        </p:txBody>
      </p:sp>
      <p:sp>
        <p:nvSpPr>
          <p:cNvPr id="32" name="Rounded Rectangle 15"/>
          <p:cNvSpPr/>
          <p:nvPr/>
        </p:nvSpPr>
        <p:spPr>
          <a:xfrm>
            <a:off x="8213725" y="2766060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逻辑关联</a:t>
            </a:r>
          </a:p>
        </p:txBody>
      </p:sp>
      <p:sp>
        <p:nvSpPr>
          <p:cNvPr id="34" name="Rounded Rectangle 15"/>
          <p:cNvSpPr/>
          <p:nvPr/>
        </p:nvSpPr>
        <p:spPr>
          <a:xfrm>
            <a:off x="8213725" y="3718560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策略推荐</a:t>
            </a:r>
          </a:p>
        </p:txBody>
      </p:sp>
      <p:sp>
        <p:nvSpPr>
          <p:cNvPr id="35" name="Rounded Rectangle 15"/>
          <p:cNvSpPr/>
          <p:nvPr/>
        </p:nvSpPr>
        <p:spPr>
          <a:xfrm>
            <a:off x="6144895" y="2766060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基础信息</a:t>
            </a:r>
          </a:p>
        </p:txBody>
      </p:sp>
      <p:pic>
        <p:nvPicPr>
          <p:cNvPr id="26" name="图片 25" descr="微信截图_202004141814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1425" y="227965"/>
            <a:ext cx="1120775" cy="532765"/>
          </a:xfrm>
          <a:prstGeom prst="rect">
            <a:avLst/>
          </a:prstGeom>
        </p:spPr>
      </p:pic>
      <p:pic>
        <p:nvPicPr>
          <p:cNvPr id="38" name="图片 37" descr="富农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8415" y="189865"/>
            <a:ext cx="1440815" cy="608965"/>
          </a:xfrm>
          <a:prstGeom prst="rect">
            <a:avLst/>
          </a:prstGeom>
        </p:spPr>
      </p:pic>
      <p:sp>
        <p:nvSpPr>
          <p:cNvPr id="7" name="标题 5"/>
          <p:cNvSpPr>
            <a:spLocks noGrp="1"/>
          </p:cNvSpPr>
          <p:nvPr/>
        </p:nvSpPr>
        <p:spPr>
          <a:xfrm>
            <a:off x="1145540" y="189865"/>
            <a:ext cx="2294890" cy="63182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defTabSz="914400">
              <a:spcBef>
                <a:spcPts val="0"/>
              </a:spcBef>
            </a:pPr>
            <a:r>
              <a:rPr lang="zh-CN" altLang="en-US" sz="2800" b="0" dirty="0" smtClean="0">
                <a:solidFill>
                  <a:schemeClr val="bg1"/>
                </a:solidFill>
                <a:effectLst/>
                <a:latin typeface="方正正中黑简体" panose="02000000000000000000" charset="-122"/>
                <a:ea typeface="方正正中黑简体" panose="02000000000000000000" charset="-122"/>
                <a:sym typeface="+mn-ea"/>
              </a:rPr>
              <a:t>核心功能</a:t>
            </a:r>
          </a:p>
        </p:txBody>
      </p:sp>
      <p:sp>
        <p:nvSpPr>
          <p:cNvPr id="4" name="矩形 3"/>
          <p:cNvSpPr/>
          <p:nvPr/>
        </p:nvSpPr>
        <p:spPr>
          <a:xfrm>
            <a:off x="3051810" y="2077085"/>
            <a:ext cx="1130935" cy="779145"/>
          </a:xfrm>
          <a:prstGeom prst="rect">
            <a:avLst/>
          </a:prstGeom>
          <a:noFill/>
          <a:ln w="25400">
            <a:noFill/>
          </a:ln>
          <a:effectLst>
            <a:outerShdw blurRad="393700" dist="63500" dir="8100000" sx="112000" sy="112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sym typeface="思源黑体 CN Normal" panose="020B0400000000000000" pitchFamily="34" charset="-122"/>
              </a:rPr>
              <a:t>01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745105" y="3087370"/>
            <a:ext cx="1744345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2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市场信息</a:t>
            </a:r>
          </a:p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2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收集系统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16200000">
            <a:off x="2409825" y="2068195"/>
            <a:ext cx="2446655" cy="2983865"/>
            <a:chOff x="1880" y="2499"/>
            <a:chExt cx="4102" cy="5312"/>
          </a:xfrm>
        </p:grpSpPr>
        <p:grpSp>
          <p:nvGrpSpPr>
            <p:cNvPr id="13" name="组合 12"/>
            <p:cNvGrpSpPr/>
            <p:nvPr/>
          </p:nvGrpSpPr>
          <p:grpSpPr>
            <a:xfrm>
              <a:off x="1921" y="2499"/>
              <a:ext cx="4010" cy="1621"/>
              <a:chOff x="4478338" y="1241901"/>
              <a:chExt cx="3238500" cy="1309688"/>
            </a:xfrm>
            <a:solidFill>
              <a:schemeClr val="bg1"/>
            </a:solidFill>
          </p:grpSpPr>
          <p:sp>
            <p:nvSpPr>
              <p:cNvPr id="17" name="Freeform 5"/>
              <p:cNvSpPr/>
              <p:nvPr/>
            </p:nvSpPr>
            <p:spPr bwMode="auto">
              <a:xfrm>
                <a:off x="4478338" y="1241901"/>
                <a:ext cx="3238500" cy="1309688"/>
              </a:xfrm>
              <a:custGeom>
                <a:avLst/>
                <a:gdLst>
                  <a:gd name="T0" fmla="*/ 13 w 2040"/>
                  <a:gd name="T1" fmla="*/ 825 h 825"/>
                  <a:gd name="T2" fmla="*/ 13 w 2040"/>
                  <a:gd name="T3" fmla="*/ 603 h 825"/>
                  <a:gd name="T4" fmla="*/ 1020 w 2040"/>
                  <a:gd name="T5" fmla="*/ 22 h 825"/>
                  <a:gd name="T6" fmla="*/ 2026 w 2040"/>
                  <a:gd name="T7" fmla="*/ 603 h 825"/>
                  <a:gd name="T8" fmla="*/ 2026 w 2040"/>
                  <a:gd name="T9" fmla="*/ 825 h 825"/>
                  <a:gd name="T10" fmla="*/ 2040 w 2040"/>
                  <a:gd name="T11" fmla="*/ 825 h 825"/>
                  <a:gd name="T12" fmla="*/ 2040 w 2040"/>
                  <a:gd name="T13" fmla="*/ 591 h 825"/>
                  <a:gd name="T14" fmla="*/ 1020 w 2040"/>
                  <a:gd name="T15" fmla="*/ 0 h 825"/>
                  <a:gd name="T16" fmla="*/ 0 w 2040"/>
                  <a:gd name="T17" fmla="*/ 591 h 825"/>
                  <a:gd name="T18" fmla="*/ 0 w 2040"/>
                  <a:gd name="T19" fmla="*/ 825 h 825"/>
                  <a:gd name="T20" fmla="*/ 13 w 2040"/>
                  <a:gd name="T21" fmla="*/ 825 h 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5">
                    <a:moveTo>
                      <a:pt x="13" y="825"/>
                    </a:moveTo>
                    <a:lnTo>
                      <a:pt x="13" y="603"/>
                    </a:lnTo>
                    <a:lnTo>
                      <a:pt x="1020" y="22"/>
                    </a:lnTo>
                    <a:lnTo>
                      <a:pt x="2026" y="603"/>
                    </a:lnTo>
                    <a:lnTo>
                      <a:pt x="2026" y="825"/>
                    </a:lnTo>
                    <a:lnTo>
                      <a:pt x="2040" y="825"/>
                    </a:lnTo>
                    <a:lnTo>
                      <a:pt x="2040" y="591"/>
                    </a:lnTo>
                    <a:lnTo>
                      <a:pt x="1020" y="0"/>
                    </a:lnTo>
                    <a:lnTo>
                      <a:pt x="0" y="591"/>
                    </a:lnTo>
                    <a:lnTo>
                      <a:pt x="0" y="825"/>
                    </a:lnTo>
                    <a:lnTo>
                      <a:pt x="13" y="82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19" name="Freeform 9"/>
              <p:cNvSpPr/>
              <p:nvPr/>
            </p:nvSpPr>
            <p:spPr bwMode="auto">
              <a:xfrm>
                <a:off x="4592638" y="1386364"/>
                <a:ext cx="3008313" cy="1165225"/>
              </a:xfrm>
              <a:custGeom>
                <a:avLst/>
                <a:gdLst>
                  <a:gd name="T0" fmla="*/ 66 w 1895"/>
                  <a:gd name="T1" fmla="*/ 734 h 734"/>
                  <a:gd name="T2" fmla="*/ 66 w 1895"/>
                  <a:gd name="T3" fmla="*/ 587 h 734"/>
                  <a:gd name="T4" fmla="*/ 944 w 1895"/>
                  <a:gd name="T5" fmla="*/ 81 h 734"/>
                  <a:gd name="T6" fmla="*/ 1822 w 1895"/>
                  <a:gd name="T7" fmla="*/ 587 h 734"/>
                  <a:gd name="T8" fmla="*/ 1822 w 1895"/>
                  <a:gd name="T9" fmla="*/ 734 h 734"/>
                  <a:gd name="T10" fmla="*/ 1895 w 1895"/>
                  <a:gd name="T11" fmla="*/ 734 h 734"/>
                  <a:gd name="T12" fmla="*/ 1895 w 1895"/>
                  <a:gd name="T13" fmla="*/ 546 h 734"/>
                  <a:gd name="T14" fmla="*/ 948 w 1895"/>
                  <a:gd name="T15" fmla="*/ 0 h 734"/>
                  <a:gd name="T16" fmla="*/ 0 w 1895"/>
                  <a:gd name="T17" fmla="*/ 546 h 734"/>
                  <a:gd name="T18" fmla="*/ 0 w 1895"/>
                  <a:gd name="T19" fmla="*/ 734 h 734"/>
                  <a:gd name="T20" fmla="*/ 66 w 1895"/>
                  <a:gd name="T21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4">
                    <a:moveTo>
                      <a:pt x="66" y="734"/>
                    </a:moveTo>
                    <a:lnTo>
                      <a:pt x="66" y="587"/>
                    </a:lnTo>
                    <a:lnTo>
                      <a:pt x="944" y="81"/>
                    </a:lnTo>
                    <a:lnTo>
                      <a:pt x="1822" y="587"/>
                    </a:lnTo>
                    <a:lnTo>
                      <a:pt x="1822" y="734"/>
                    </a:lnTo>
                    <a:lnTo>
                      <a:pt x="1895" y="734"/>
                    </a:lnTo>
                    <a:lnTo>
                      <a:pt x="1895" y="546"/>
                    </a:lnTo>
                    <a:lnTo>
                      <a:pt x="948" y="0"/>
                    </a:lnTo>
                    <a:lnTo>
                      <a:pt x="0" y="546"/>
                    </a:lnTo>
                    <a:lnTo>
                      <a:pt x="0" y="734"/>
                    </a:lnTo>
                    <a:lnTo>
                      <a:pt x="66" y="7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1880" y="6149"/>
              <a:ext cx="4103" cy="1663"/>
              <a:chOff x="4478338" y="3976688"/>
              <a:chExt cx="3238500" cy="1312863"/>
            </a:xfrm>
            <a:solidFill>
              <a:schemeClr val="bg1"/>
            </a:solidFill>
          </p:grpSpPr>
          <p:sp>
            <p:nvSpPr>
              <p:cNvPr id="22" name="Freeform 6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  <a:gd name="T20" fmla="*/ 1020 w 2040"/>
                  <a:gd name="T21" fmla="*/ 807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  <a:lnTo>
                      <a:pt x="1020" y="80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3" name="Freeform 7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4" name="Freeform 8"/>
              <p:cNvSpPr/>
              <p:nvPr/>
            </p:nvSpPr>
            <p:spPr bwMode="auto">
              <a:xfrm>
                <a:off x="4592638" y="3976688"/>
                <a:ext cx="3008313" cy="1171575"/>
              </a:xfrm>
              <a:custGeom>
                <a:avLst/>
                <a:gdLst>
                  <a:gd name="T0" fmla="*/ 1822 w 1895"/>
                  <a:gd name="T1" fmla="*/ 0 h 738"/>
                  <a:gd name="T2" fmla="*/ 1822 w 1895"/>
                  <a:gd name="T3" fmla="*/ 150 h 738"/>
                  <a:gd name="T4" fmla="*/ 944 w 1895"/>
                  <a:gd name="T5" fmla="*/ 655 h 738"/>
                  <a:gd name="T6" fmla="*/ 66 w 1895"/>
                  <a:gd name="T7" fmla="*/ 150 h 738"/>
                  <a:gd name="T8" fmla="*/ 66 w 1895"/>
                  <a:gd name="T9" fmla="*/ 0 h 738"/>
                  <a:gd name="T10" fmla="*/ 0 w 1895"/>
                  <a:gd name="T11" fmla="*/ 0 h 738"/>
                  <a:gd name="T12" fmla="*/ 0 w 1895"/>
                  <a:gd name="T13" fmla="*/ 192 h 738"/>
                  <a:gd name="T14" fmla="*/ 948 w 1895"/>
                  <a:gd name="T15" fmla="*/ 738 h 738"/>
                  <a:gd name="T16" fmla="*/ 1895 w 1895"/>
                  <a:gd name="T17" fmla="*/ 192 h 738"/>
                  <a:gd name="T18" fmla="*/ 1895 w 1895"/>
                  <a:gd name="T19" fmla="*/ 0 h 738"/>
                  <a:gd name="T20" fmla="*/ 1822 w 1895"/>
                  <a:gd name="T21" fmla="*/ 0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8">
                    <a:moveTo>
                      <a:pt x="1822" y="0"/>
                    </a:moveTo>
                    <a:lnTo>
                      <a:pt x="1822" y="150"/>
                    </a:lnTo>
                    <a:lnTo>
                      <a:pt x="944" y="655"/>
                    </a:lnTo>
                    <a:lnTo>
                      <a:pt x="66" y="150"/>
                    </a:lnTo>
                    <a:lnTo>
                      <a:pt x="66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48" y="738"/>
                    </a:lnTo>
                    <a:lnTo>
                      <a:pt x="1895" y="192"/>
                    </a:lnTo>
                    <a:lnTo>
                      <a:pt x="1895" y="0"/>
                    </a:lnTo>
                    <a:lnTo>
                      <a:pt x="18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</p:grpSp>
      <p:pic>
        <p:nvPicPr>
          <p:cNvPr id="26" name="图片 25" descr="微信截图_202004141814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1425" y="227965"/>
            <a:ext cx="1120775" cy="532765"/>
          </a:xfrm>
          <a:prstGeom prst="rect">
            <a:avLst/>
          </a:prstGeom>
        </p:spPr>
      </p:pic>
      <p:pic>
        <p:nvPicPr>
          <p:cNvPr id="38" name="图片 37" descr="富农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8415" y="189865"/>
            <a:ext cx="1440815" cy="608965"/>
          </a:xfrm>
          <a:prstGeom prst="rect">
            <a:avLst/>
          </a:prstGeom>
        </p:spPr>
      </p:pic>
      <p:sp>
        <p:nvSpPr>
          <p:cNvPr id="7" name="标题 5"/>
          <p:cNvSpPr>
            <a:spLocks noGrp="1"/>
          </p:cNvSpPr>
          <p:nvPr/>
        </p:nvSpPr>
        <p:spPr>
          <a:xfrm>
            <a:off x="1145540" y="189865"/>
            <a:ext cx="2294890" cy="63182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defTabSz="914400">
              <a:spcBef>
                <a:spcPts val="0"/>
              </a:spcBef>
            </a:pPr>
            <a:r>
              <a:rPr lang="zh-CN" altLang="en-US" sz="2800" b="0" dirty="0" smtClean="0">
                <a:solidFill>
                  <a:schemeClr val="bg1"/>
                </a:solidFill>
                <a:effectLst/>
                <a:latin typeface="方正正中黑简体" panose="02000000000000000000" charset="-122"/>
                <a:ea typeface="方正正中黑简体" panose="02000000000000000000" charset="-122"/>
                <a:sym typeface="+mn-ea"/>
              </a:rPr>
              <a:t>核心功能</a:t>
            </a:r>
          </a:p>
        </p:txBody>
      </p:sp>
      <p:sp>
        <p:nvSpPr>
          <p:cNvPr id="4" name="矩形 3"/>
          <p:cNvSpPr/>
          <p:nvPr/>
        </p:nvSpPr>
        <p:spPr>
          <a:xfrm>
            <a:off x="3051810" y="2077085"/>
            <a:ext cx="1130935" cy="779145"/>
          </a:xfrm>
          <a:prstGeom prst="rect">
            <a:avLst/>
          </a:prstGeom>
          <a:noFill/>
          <a:ln w="25400">
            <a:noFill/>
          </a:ln>
          <a:effectLst>
            <a:outerShdw blurRad="393700" dist="63500" dir="8100000" sx="112000" sy="112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sym typeface="思源黑体 CN Normal" panose="020B0400000000000000" pitchFamily="34" charset="-122"/>
              </a:rPr>
              <a:t>02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745105" y="3087370"/>
            <a:ext cx="1744345" cy="9531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2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智能辅助定价系统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ounded Rectangle 15"/>
          <p:cNvSpPr/>
          <p:nvPr/>
        </p:nvSpPr>
        <p:spPr>
          <a:xfrm>
            <a:off x="6144895" y="3703955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辅助建议</a:t>
            </a:r>
          </a:p>
        </p:txBody>
      </p:sp>
      <p:sp>
        <p:nvSpPr>
          <p:cNvPr id="6" name="Rounded Rectangle 15"/>
          <p:cNvSpPr/>
          <p:nvPr/>
        </p:nvSpPr>
        <p:spPr>
          <a:xfrm>
            <a:off x="8213725" y="2751455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智能学习</a:t>
            </a:r>
          </a:p>
        </p:txBody>
      </p:sp>
      <p:sp>
        <p:nvSpPr>
          <p:cNvPr id="8" name="Rounded Rectangle 15"/>
          <p:cNvSpPr/>
          <p:nvPr/>
        </p:nvSpPr>
        <p:spPr>
          <a:xfrm>
            <a:off x="6144895" y="2751455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定价建模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16200000">
            <a:off x="2409825" y="2068195"/>
            <a:ext cx="2446655" cy="2983865"/>
            <a:chOff x="1880" y="2499"/>
            <a:chExt cx="4102" cy="5312"/>
          </a:xfrm>
        </p:grpSpPr>
        <p:grpSp>
          <p:nvGrpSpPr>
            <p:cNvPr id="13" name="组合 12"/>
            <p:cNvGrpSpPr/>
            <p:nvPr/>
          </p:nvGrpSpPr>
          <p:grpSpPr>
            <a:xfrm>
              <a:off x="1921" y="2499"/>
              <a:ext cx="4010" cy="1621"/>
              <a:chOff x="4478338" y="1241901"/>
              <a:chExt cx="3238500" cy="1309688"/>
            </a:xfrm>
            <a:solidFill>
              <a:schemeClr val="bg1"/>
            </a:solidFill>
          </p:grpSpPr>
          <p:sp>
            <p:nvSpPr>
              <p:cNvPr id="17" name="Freeform 5"/>
              <p:cNvSpPr/>
              <p:nvPr/>
            </p:nvSpPr>
            <p:spPr bwMode="auto">
              <a:xfrm>
                <a:off x="4478338" y="1241901"/>
                <a:ext cx="3238500" cy="1309688"/>
              </a:xfrm>
              <a:custGeom>
                <a:avLst/>
                <a:gdLst>
                  <a:gd name="T0" fmla="*/ 13 w 2040"/>
                  <a:gd name="T1" fmla="*/ 825 h 825"/>
                  <a:gd name="T2" fmla="*/ 13 w 2040"/>
                  <a:gd name="T3" fmla="*/ 603 h 825"/>
                  <a:gd name="T4" fmla="*/ 1020 w 2040"/>
                  <a:gd name="T5" fmla="*/ 22 h 825"/>
                  <a:gd name="T6" fmla="*/ 2026 w 2040"/>
                  <a:gd name="T7" fmla="*/ 603 h 825"/>
                  <a:gd name="T8" fmla="*/ 2026 w 2040"/>
                  <a:gd name="T9" fmla="*/ 825 h 825"/>
                  <a:gd name="T10" fmla="*/ 2040 w 2040"/>
                  <a:gd name="T11" fmla="*/ 825 h 825"/>
                  <a:gd name="T12" fmla="*/ 2040 w 2040"/>
                  <a:gd name="T13" fmla="*/ 591 h 825"/>
                  <a:gd name="T14" fmla="*/ 1020 w 2040"/>
                  <a:gd name="T15" fmla="*/ 0 h 825"/>
                  <a:gd name="T16" fmla="*/ 0 w 2040"/>
                  <a:gd name="T17" fmla="*/ 591 h 825"/>
                  <a:gd name="T18" fmla="*/ 0 w 2040"/>
                  <a:gd name="T19" fmla="*/ 825 h 825"/>
                  <a:gd name="T20" fmla="*/ 13 w 2040"/>
                  <a:gd name="T21" fmla="*/ 825 h 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5">
                    <a:moveTo>
                      <a:pt x="13" y="825"/>
                    </a:moveTo>
                    <a:lnTo>
                      <a:pt x="13" y="603"/>
                    </a:lnTo>
                    <a:lnTo>
                      <a:pt x="1020" y="22"/>
                    </a:lnTo>
                    <a:lnTo>
                      <a:pt x="2026" y="603"/>
                    </a:lnTo>
                    <a:lnTo>
                      <a:pt x="2026" y="825"/>
                    </a:lnTo>
                    <a:lnTo>
                      <a:pt x="2040" y="825"/>
                    </a:lnTo>
                    <a:lnTo>
                      <a:pt x="2040" y="591"/>
                    </a:lnTo>
                    <a:lnTo>
                      <a:pt x="1020" y="0"/>
                    </a:lnTo>
                    <a:lnTo>
                      <a:pt x="0" y="591"/>
                    </a:lnTo>
                    <a:lnTo>
                      <a:pt x="0" y="825"/>
                    </a:lnTo>
                    <a:lnTo>
                      <a:pt x="13" y="82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19" name="Freeform 9"/>
              <p:cNvSpPr/>
              <p:nvPr/>
            </p:nvSpPr>
            <p:spPr bwMode="auto">
              <a:xfrm>
                <a:off x="4592638" y="1386364"/>
                <a:ext cx="3008313" cy="1165225"/>
              </a:xfrm>
              <a:custGeom>
                <a:avLst/>
                <a:gdLst>
                  <a:gd name="T0" fmla="*/ 66 w 1895"/>
                  <a:gd name="T1" fmla="*/ 734 h 734"/>
                  <a:gd name="T2" fmla="*/ 66 w 1895"/>
                  <a:gd name="T3" fmla="*/ 587 h 734"/>
                  <a:gd name="T4" fmla="*/ 944 w 1895"/>
                  <a:gd name="T5" fmla="*/ 81 h 734"/>
                  <a:gd name="T6" fmla="*/ 1822 w 1895"/>
                  <a:gd name="T7" fmla="*/ 587 h 734"/>
                  <a:gd name="T8" fmla="*/ 1822 w 1895"/>
                  <a:gd name="T9" fmla="*/ 734 h 734"/>
                  <a:gd name="T10" fmla="*/ 1895 w 1895"/>
                  <a:gd name="T11" fmla="*/ 734 h 734"/>
                  <a:gd name="T12" fmla="*/ 1895 w 1895"/>
                  <a:gd name="T13" fmla="*/ 546 h 734"/>
                  <a:gd name="T14" fmla="*/ 948 w 1895"/>
                  <a:gd name="T15" fmla="*/ 0 h 734"/>
                  <a:gd name="T16" fmla="*/ 0 w 1895"/>
                  <a:gd name="T17" fmla="*/ 546 h 734"/>
                  <a:gd name="T18" fmla="*/ 0 w 1895"/>
                  <a:gd name="T19" fmla="*/ 734 h 734"/>
                  <a:gd name="T20" fmla="*/ 66 w 1895"/>
                  <a:gd name="T21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4">
                    <a:moveTo>
                      <a:pt x="66" y="734"/>
                    </a:moveTo>
                    <a:lnTo>
                      <a:pt x="66" y="587"/>
                    </a:lnTo>
                    <a:lnTo>
                      <a:pt x="944" y="81"/>
                    </a:lnTo>
                    <a:lnTo>
                      <a:pt x="1822" y="587"/>
                    </a:lnTo>
                    <a:lnTo>
                      <a:pt x="1822" y="734"/>
                    </a:lnTo>
                    <a:lnTo>
                      <a:pt x="1895" y="734"/>
                    </a:lnTo>
                    <a:lnTo>
                      <a:pt x="1895" y="546"/>
                    </a:lnTo>
                    <a:lnTo>
                      <a:pt x="948" y="0"/>
                    </a:lnTo>
                    <a:lnTo>
                      <a:pt x="0" y="546"/>
                    </a:lnTo>
                    <a:lnTo>
                      <a:pt x="0" y="734"/>
                    </a:lnTo>
                    <a:lnTo>
                      <a:pt x="66" y="7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1880" y="6149"/>
              <a:ext cx="4103" cy="1663"/>
              <a:chOff x="4478338" y="3976688"/>
              <a:chExt cx="3238500" cy="1312863"/>
            </a:xfrm>
            <a:solidFill>
              <a:schemeClr val="bg1"/>
            </a:solidFill>
          </p:grpSpPr>
          <p:sp>
            <p:nvSpPr>
              <p:cNvPr id="22" name="Freeform 6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  <a:gd name="T20" fmla="*/ 1020 w 2040"/>
                  <a:gd name="T21" fmla="*/ 807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  <a:lnTo>
                      <a:pt x="1020" y="80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3" name="Freeform 7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4" name="Freeform 8"/>
              <p:cNvSpPr/>
              <p:nvPr/>
            </p:nvSpPr>
            <p:spPr bwMode="auto">
              <a:xfrm>
                <a:off x="4592638" y="3976688"/>
                <a:ext cx="3008313" cy="1171575"/>
              </a:xfrm>
              <a:custGeom>
                <a:avLst/>
                <a:gdLst>
                  <a:gd name="T0" fmla="*/ 1822 w 1895"/>
                  <a:gd name="T1" fmla="*/ 0 h 738"/>
                  <a:gd name="T2" fmla="*/ 1822 w 1895"/>
                  <a:gd name="T3" fmla="*/ 150 h 738"/>
                  <a:gd name="T4" fmla="*/ 944 w 1895"/>
                  <a:gd name="T5" fmla="*/ 655 h 738"/>
                  <a:gd name="T6" fmla="*/ 66 w 1895"/>
                  <a:gd name="T7" fmla="*/ 150 h 738"/>
                  <a:gd name="T8" fmla="*/ 66 w 1895"/>
                  <a:gd name="T9" fmla="*/ 0 h 738"/>
                  <a:gd name="T10" fmla="*/ 0 w 1895"/>
                  <a:gd name="T11" fmla="*/ 0 h 738"/>
                  <a:gd name="T12" fmla="*/ 0 w 1895"/>
                  <a:gd name="T13" fmla="*/ 192 h 738"/>
                  <a:gd name="T14" fmla="*/ 948 w 1895"/>
                  <a:gd name="T15" fmla="*/ 738 h 738"/>
                  <a:gd name="T16" fmla="*/ 1895 w 1895"/>
                  <a:gd name="T17" fmla="*/ 192 h 738"/>
                  <a:gd name="T18" fmla="*/ 1895 w 1895"/>
                  <a:gd name="T19" fmla="*/ 0 h 738"/>
                  <a:gd name="T20" fmla="*/ 1822 w 1895"/>
                  <a:gd name="T21" fmla="*/ 0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8">
                    <a:moveTo>
                      <a:pt x="1822" y="0"/>
                    </a:moveTo>
                    <a:lnTo>
                      <a:pt x="1822" y="150"/>
                    </a:lnTo>
                    <a:lnTo>
                      <a:pt x="944" y="655"/>
                    </a:lnTo>
                    <a:lnTo>
                      <a:pt x="66" y="150"/>
                    </a:lnTo>
                    <a:lnTo>
                      <a:pt x="66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48" y="738"/>
                    </a:lnTo>
                    <a:lnTo>
                      <a:pt x="1895" y="192"/>
                    </a:lnTo>
                    <a:lnTo>
                      <a:pt x="1895" y="0"/>
                    </a:lnTo>
                    <a:lnTo>
                      <a:pt x="18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</p:grpSp>
      <p:pic>
        <p:nvPicPr>
          <p:cNvPr id="26" name="图片 25" descr="微信截图_202004141814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1425" y="227965"/>
            <a:ext cx="1120775" cy="532765"/>
          </a:xfrm>
          <a:prstGeom prst="rect">
            <a:avLst/>
          </a:prstGeom>
        </p:spPr>
      </p:pic>
      <p:pic>
        <p:nvPicPr>
          <p:cNvPr id="38" name="图片 37" descr="富农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8415" y="189865"/>
            <a:ext cx="1440815" cy="608965"/>
          </a:xfrm>
          <a:prstGeom prst="rect">
            <a:avLst/>
          </a:prstGeom>
        </p:spPr>
      </p:pic>
      <p:sp>
        <p:nvSpPr>
          <p:cNvPr id="7" name="标题 5"/>
          <p:cNvSpPr>
            <a:spLocks noGrp="1"/>
          </p:cNvSpPr>
          <p:nvPr/>
        </p:nvSpPr>
        <p:spPr>
          <a:xfrm>
            <a:off x="1145540" y="189865"/>
            <a:ext cx="2294890" cy="63182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defTabSz="914400">
              <a:spcBef>
                <a:spcPts val="0"/>
              </a:spcBef>
            </a:pPr>
            <a:r>
              <a:rPr lang="zh-CN" altLang="en-US" sz="2800" b="0" dirty="0" smtClean="0">
                <a:solidFill>
                  <a:schemeClr val="bg1"/>
                </a:solidFill>
                <a:effectLst/>
                <a:latin typeface="方正正中黑简体" panose="02000000000000000000" charset="-122"/>
                <a:ea typeface="方正正中黑简体" panose="02000000000000000000" charset="-122"/>
                <a:sym typeface="+mn-ea"/>
              </a:rPr>
              <a:t>核心功能</a:t>
            </a:r>
          </a:p>
        </p:txBody>
      </p:sp>
      <p:sp>
        <p:nvSpPr>
          <p:cNvPr id="4" name="矩形 3"/>
          <p:cNvSpPr/>
          <p:nvPr/>
        </p:nvSpPr>
        <p:spPr>
          <a:xfrm>
            <a:off x="3051810" y="2077085"/>
            <a:ext cx="1130935" cy="779145"/>
          </a:xfrm>
          <a:prstGeom prst="rect">
            <a:avLst/>
          </a:prstGeom>
          <a:noFill/>
          <a:ln w="25400">
            <a:noFill/>
          </a:ln>
          <a:effectLst>
            <a:outerShdw blurRad="393700" dist="63500" dir="8100000" sx="112000" sy="112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sym typeface="思源黑体 CN Normal" panose="020B0400000000000000" pitchFamily="34" charset="-122"/>
              </a:rPr>
              <a:t>03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745105" y="3303270"/>
            <a:ext cx="174434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2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报价系统</a:t>
            </a:r>
            <a:endParaRPr lang="zh-CN" altLang="en-US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ounded Rectangle 15"/>
          <p:cNvSpPr/>
          <p:nvPr/>
        </p:nvSpPr>
        <p:spPr>
          <a:xfrm>
            <a:off x="6144895" y="3703955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停售功能</a:t>
            </a:r>
          </a:p>
        </p:txBody>
      </p:sp>
      <p:sp>
        <p:nvSpPr>
          <p:cNvPr id="6" name="Rounded Rectangle 15"/>
          <p:cNvSpPr/>
          <p:nvPr/>
        </p:nvSpPr>
        <p:spPr>
          <a:xfrm>
            <a:off x="8213725" y="2751455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限量功能</a:t>
            </a:r>
          </a:p>
        </p:txBody>
      </p:sp>
      <p:sp>
        <p:nvSpPr>
          <p:cNvPr id="8" name="Rounded Rectangle 15"/>
          <p:cNvSpPr/>
          <p:nvPr/>
        </p:nvSpPr>
        <p:spPr>
          <a:xfrm>
            <a:off x="6144895" y="2751455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调价功能</a:t>
            </a:r>
            <a:endParaRPr lang="en-US" altLang="zh-CN" sz="2000" dirty="0">
              <a:latin typeface="思源黑体" panose="020B0400000000000000" charset="-122"/>
              <a:ea typeface="思源黑体" panose="020B0400000000000000" charset="-122"/>
              <a:cs typeface="Lato Medium" panose="020F0602020204030203" pitchFamily="34" charset="0"/>
              <a:sym typeface="字魂105号-简雅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16200000">
            <a:off x="2409825" y="2068195"/>
            <a:ext cx="2446655" cy="2983865"/>
            <a:chOff x="1880" y="2499"/>
            <a:chExt cx="4102" cy="5312"/>
          </a:xfrm>
        </p:grpSpPr>
        <p:grpSp>
          <p:nvGrpSpPr>
            <p:cNvPr id="13" name="组合 12"/>
            <p:cNvGrpSpPr/>
            <p:nvPr/>
          </p:nvGrpSpPr>
          <p:grpSpPr>
            <a:xfrm>
              <a:off x="1921" y="2499"/>
              <a:ext cx="4010" cy="1621"/>
              <a:chOff x="4478338" y="1241901"/>
              <a:chExt cx="3238500" cy="1309688"/>
            </a:xfrm>
            <a:solidFill>
              <a:schemeClr val="bg1"/>
            </a:solidFill>
          </p:grpSpPr>
          <p:sp>
            <p:nvSpPr>
              <p:cNvPr id="17" name="Freeform 5"/>
              <p:cNvSpPr/>
              <p:nvPr/>
            </p:nvSpPr>
            <p:spPr bwMode="auto">
              <a:xfrm>
                <a:off x="4478338" y="1241901"/>
                <a:ext cx="3238500" cy="1309688"/>
              </a:xfrm>
              <a:custGeom>
                <a:avLst/>
                <a:gdLst>
                  <a:gd name="T0" fmla="*/ 13 w 2040"/>
                  <a:gd name="T1" fmla="*/ 825 h 825"/>
                  <a:gd name="T2" fmla="*/ 13 w 2040"/>
                  <a:gd name="T3" fmla="*/ 603 h 825"/>
                  <a:gd name="T4" fmla="*/ 1020 w 2040"/>
                  <a:gd name="T5" fmla="*/ 22 h 825"/>
                  <a:gd name="T6" fmla="*/ 2026 w 2040"/>
                  <a:gd name="T7" fmla="*/ 603 h 825"/>
                  <a:gd name="T8" fmla="*/ 2026 w 2040"/>
                  <a:gd name="T9" fmla="*/ 825 h 825"/>
                  <a:gd name="T10" fmla="*/ 2040 w 2040"/>
                  <a:gd name="T11" fmla="*/ 825 h 825"/>
                  <a:gd name="T12" fmla="*/ 2040 w 2040"/>
                  <a:gd name="T13" fmla="*/ 591 h 825"/>
                  <a:gd name="T14" fmla="*/ 1020 w 2040"/>
                  <a:gd name="T15" fmla="*/ 0 h 825"/>
                  <a:gd name="T16" fmla="*/ 0 w 2040"/>
                  <a:gd name="T17" fmla="*/ 591 h 825"/>
                  <a:gd name="T18" fmla="*/ 0 w 2040"/>
                  <a:gd name="T19" fmla="*/ 825 h 825"/>
                  <a:gd name="T20" fmla="*/ 13 w 2040"/>
                  <a:gd name="T21" fmla="*/ 825 h 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5">
                    <a:moveTo>
                      <a:pt x="13" y="825"/>
                    </a:moveTo>
                    <a:lnTo>
                      <a:pt x="13" y="603"/>
                    </a:lnTo>
                    <a:lnTo>
                      <a:pt x="1020" y="22"/>
                    </a:lnTo>
                    <a:lnTo>
                      <a:pt x="2026" y="603"/>
                    </a:lnTo>
                    <a:lnTo>
                      <a:pt x="2026" y="825"/>
                    </a:lnTo>
                    <a:lnTo>
                      <a:pt x="2040" y="825"/>
                    </a:lnTo>
                    <a:lnTo>
                      <a:pt x="2040" y="591"/>
                    </a:lnTo>
                    <a:lnTo>
                      <a:pt x="1020" y="0"/>
                    </a:lnTo>
                    <a:lnTo>
                      <a:pt x="0" y="591"/>
                    </a:lnTo>
                    <a:lnTo>
                      <a:pt x="0" y="825"/>
                    </a:lnTo>
                    <a:lnTo>
                      <a:pt x="13" y="82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19" name="Freeform 9"/>
              <p:cNvSpPr/>
              <p:nvPr/>
            </p:nvSpPr>
            <p:spPr bwMode="auto">
              <a:xfrm>
                <a:off x="4592638" y="1386364"/>
                <a:ext cx="3008313" cy="1165225"/>
              </a:xfrm>
              <a:custGeom>
                <a:avLst/>
                <a:gdLst>
                  <a:gd name="T0" fmla="*/ 66 w 1895"/>
                  <a:gd name="T1" fmla="*/ 734 h 734"/>
                  <a:gd name="T2" fmla="*/ 66 w 1895"/>
                  <a:gd name="T3" fmla="*/ 587 h 734"/>
                  <a:gd name="T4" fmla="*/ 944 w 1895"/>
                  <a:gd name="T5" fmla="*/ 81 h 734"/>
                  <a:gd name="T6" fmla="*/ 1822 w 1895"/>
                  <a:gd name="T7" fmla="*/ 587 h 734"/>
                  <a:gd name="T8" fmla="*/ 1822 w 1895"/>
                  <a:gd name="T9" fmla="*/ 734 h 734"/>
                  <a:gd name="T10" fmla="*/ 1895 w 1895"/>
                  <a:gd name="T11" fmla="*/ 734 h 734"/>
                  <a:gd name="T12" fmla="*/ 1895 w 1895"/>
                  <a:gd name="T13" fmla="*/ 546 h 734"/>
                  <a:gd name="T14" fmla="*/ 948 w 1895"/>
                  <a:gd name="T15" fmla="*/ 0 h 734"/>
                  <a:gd name="T16" fmla="*/ 0 w 1895"/>
                  <a:gd name="T17" fmla="*/ 546 h 734"/>
                  <a:gd name="T18" fmla="*/ 0 w 1895"/>
                  <a:gd name="T19" fmla="*/ 734 h 734"/>
                  <a:gd name="T20" fmla="*/ 66 w 1895"/>
                  <a:gd name="T21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4">
                    <a:moveTo>
                      <a:pt x="66" y="734"/>
                    </a:moveTo>
                    <a:lnTo>
                      <a:pt x="66" y="587"/>
                    </a:lnTo>
                    <a:lnTo>
                      <a:pt x="944" y="81"/>
                    </a:lnTo>
                    <a:lnTo>
                      <a:pt x="1822" y="587"/>
                    </a:lnTo>
                    <a:lnTo>
                      <a:pt x="1822" y="734"/>
                    </a:lnTo>
                    <a:lnTo>
                      <a:pt x="1895" y="734"/>
                    </a:lnTo>
                    <a:lnTo>
                      <a:pt x="1895" y="546"/>
                    </a:lnTo>
                    <a:lnTo>
                      <a:pt x="948" y="0"/>
                    </a:lnTo>
                    <a:lnTo>
                      <a:pt x="0" y="546"/>
                    </a:lnTo>
                    <a:lnTo>
                      <a:pt x="0" y="734"/>
                    </a:lnTo>
                    <a:lnTo>
                      <a:pt x="66" y="7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1880" y="6149"/>
              <a:ext cx="4103" cy="1663"/>
              <a:chOff x="4478338" y="3976688"/>
              <a:chExt cx="3238500" cy="1312863"/>
            </a:xfrm>
            <a:solidFill>
              <a:schemeClr val="bg1"/>
            </a:solidFill>
          </p:grpSpPr>
          <p:sp>
            <p:nvSpPr>
              <p:cNvPr id="22" name="Freeform 6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  <a:gd name="T20" fmla="*/ 1020 w 2040"/>
                  <a:gd name="T21" fmla="*/ 807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  <a:lnTo>
                      <a:pt x="1020" y="80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3" name="Freeform 7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4" name="Freeform 8"/>
              <p:cNvSpPr/>
              <p:nvPr/>
            </p:nvSpPr>
            <p:spPr bwMode="auto">
              <a:xfrm>
                <a:off x="4592638" y="3976688"/>
                <a:ext cx="3008313" cy="1171575"/>
              </a:xfrm>
              <a:custGeom>
                <a:avLst/>
                <a:gdLst>
                  <a:gd name="T0" fmla="*/ 1822 w 1895"/>
                  <a:gd name="T1" fmla="*/ 0 h 738"/>
                  <a:gd name="T2" fmla="*/ 1822 w 1895"/>
                  <a:gd name="T3" fmla="*/ 150 h 738"/>
                  <a:gd name="T4" fmla="*/ 944 w 1895"/>
                  <a:gd name="T5" fmla="*/ 655 h 738"/>
                  <a:gd name="T6" fmla="*/ 66 w 1895"/>
                  <a:gd name="T7" fmla="*/ 150 h 738"/>
                  <a:gd name="T8" fmla="*/ 66 w 1895"/>
                  <a:gd name="T9" fmla="*/ 0 h 738"/>
                  <a:gd name="T10" fmla="*/ 0 w 1895"/>
                  <a:gd name="T11" fmla="*/ 0 h 738"/>
                  <a:gd name="T12" fmla="*/ 0 w 1895"/>
                  <a:gd name="T13" fmla="*/ 192 h 738"/>
                  <a:gd name="T14" fmla="*/ 948 w 1895"/>
                  <a:gd name="T15" fmla="*/ 738 h 738"/>
                  <a:gd name="T16" fmla="*/ 1895 w 1895"/>
                  <a:gd name="T17" fmla="*/ 192 h 738"/>
                  <a:gd name="T18" fmla="*/ 1895 w 1895"/>
                  <a:gd name="T19" fmla="*/ 0 h 738"/>
                  <a:gd name="T20" fmla="*/ 1822 w 1895"/>
                  <a:gd name="T21" fmla="*/ 0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8">
                    <a:moveTo>
                      <a:pt x="1822" y="0"/>
                    </a:moveTo>
                    <a:lnTo>
                      <a:pt x="1822" y="150"/>
                    </a:lnTo>
                    <a:lnTo>
                      <a:pt x="944" y="655"/>
                    </a:lnTo>
                    <a:lnTo>
                      <a:pt x="66" y="150"/>
                    </a:lnTo>
                    <a:lnTo>
                      <a:pt x="66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48" y="738"/>
                    </a:lnTo>
                    <a:lnTo>
                      <a:pt x="1895" y="192"/>
                    </a:lnTo>
                    <a:lnTo>
                      <a:pt x="1895" y="0"/>
                    </a:lnTo>
                    <a:lnTo>
                      <a:pt x="18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</p:grpSp>
      <p:pic>
        <p:nvPicPr>
          <p:cNvPr id="26" name="图片 25" descr="微信截图_202004141814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1425" y="227965"/>
            <a:ext cx="1120775" cy="532765"/>
          </a:xfrm>
          <a:prstGeom prst="rect">
            <a:avLst/>
          </a:prstGeom>
        </p:spPr>
      </p:pic>
      <p:pic>
        <p:nvPicPr>
          <p:cNvPr id="38" name="图片 37" descr="富农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8415" y="189865"/>
            <a:ext cx="1440815" cy="608965"/>
          </a:xfrm>
          <a:prstGeom prst="rect">
            <a:avLst/>
          </a:prstGeom>
        </p:spPr>
      </p:pic>
      <p:sp>
        <p:nvSpPr>
          <p:cNvPr id="7" name="标题 5"/>
          <p:cNvSpPr>
            <a:spLocks noGrp="1"/>
          </p:cNvSpPr>
          <p:nvPr/>
        </p:nvSpPr>
        <p:spPr>
          <a:xfrm>
            <a:off x="1145540" y="189865"/>
            <a:ext cx="2294890" cy="63182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defTabSz="914400">
              <a:spcBef>
                <a:spcPts val="0"/>
              </a:spcBef>
            </a:pPr>
            <a:r>
              <a:rPr lang="zh-CN" altLang="en-US" sz="2800" b="0" dirty="0" smtClean="0">
                <a:solidFill>
                  <a:schemeClr val="bg1"/>
                </a:solidFill>
                <a:effectLst/>
                <a:latin typeface="方正正中黑简体" panose="02000000000000000000" charset="-122"/>
                <a:ea typeface="方正正中黑简体" panose="02000000000000000000" charset="-122"/>
                <a:sym typeface="+mn-ea"/>
              </a:rPr>
              <a:t>核心功能</a:t>
            </a:r>
          </a:p>
        </p:txBody>
      </p:sp>
      <p:sp>
        <p:nvSpPr>
          <p:cNvPr id="4" name="矩形 3"/>
          <p:cNvSpPr/>
          <p:nvPr/>
        </p:nvSpPr>
        <p:spPr>
          <a:xfrm>
            <a:off x="3051810" y="2077085"/>
            <a:ext cx="1130935" cy="779145"/>
          </a:xfrm>
          <a:prstGeom prst="rect">
            <a:avLst/>
          </a:prstGeom>
          <a:noFill/>
          <a:ln w="25400">
            <a:noFill/>
          </a:ln>
          <a:effectLst>
            <a:outerShdw blurRad="393700" dist="63500" dir="8100000" sx="112000" sy="112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sym typeface="思源黑体 CN Normal" panose="020B0400000000000000" pitchFamily="34" charset="-122"/>
              </a:rPr>
              <a:t>04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745105" y="3303270"/>
            <a:ext cx="1744345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合同管理</a:t>
            </a:r>
            <a:endParaRPr lang="en-US" altLang="zh-CN" sz="2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Rounded Rectangle 15"/>
          <p:cNvSpPr/>
          <p:nvPr/>
        </p:nvSpPr>
        <p:spPr>
          <a:xfrm>
            <a:off x="6144895" y="3703955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回购</a:t>
            </a:r>
          </a:p>
        </p:txBody>
      </p:sp>
      <p:sp>
        <p:nvSpPr>
          <p:cNvPr id="6" name="Rounded Rectangle 15"/>
          <p:cNvSpPr/>
          <p:nvPr/>
        </p:nvSpPr>
        <p:spPr>
          <a:xfrm>
            <a:off x="8213725" y="2751455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变更</a:t>
            </a:r>
          </a:p>
        </p:txBody>
      </p:sp>
      <p:sp>
        <p:nvSpPr>
          <p:cNvPr id="8" name="Rounded Rectangle 15"/>
          <p:cNvSpPr/>
          <p:nvPr/>
        </p:nvSpPr>
        <p:spPr>
          <a:xfrm>
            <a:off x="6144895" y="2751455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签署</a:t>
            </a:r>
          </a:p>
        </p:txBody>
      </p:sp>
      <p:sp>
        <p:nvSpPr>
          <p:cNvPr id="10" name="Rounded Rectangle 15"/>
          <p:cNvSpPr/>
          <p:nvPr/>
        </p:nvSpPr>
        <p:spPr>
          <a:xfrm>
            <a:off x="8213725" y="3703955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电子签章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16200000">
            <a:off x="2409825" y="2068195"/>
            <a:ext cx="2446655" cy="2983865"/>
            <a:chOff x="1880" y="2499"/>
            <a:chExt cx="4102" cy="5312"/>
          </a:xfrm>
        </p:grpSpPr>
        <p:grpSp>
          <p:nvGrpSpPr>
            <p:cNvPr id="13" name="组合 12"/>
            <p:cNvGrpSpPr/>
            <p:nvPr/>
          </p:nvGrpSpPr>
          <p:grpSpPr>
            <a:xfrm>
              <a:off x="1921" y="2499"/>
              <a:ext cx="4010" cy="1621"/>
              <a:chOff x="4478338" y="1241901"/>
              <a:chExt cx="3238500" cy="1309688"/>
            </a:xfrm>
            <a:solidFill>
              <a:schemeClr val="bg1"/>
            </a:solidFill>
          </p:grpSpPr>
          <p:sp>
            <p:nvSpPr>
              <p:cNvPr id="17" name="Freeform 5"/>
              <p:cNvSpPr/>
              <p:nvPr/>
            </p:nvSpPr>
            <p:spPr bwMode="auto">
              <a:xfrm>
                <a:off x="4478338" y="1241901"/>
                <a:ext cx="3238500" cy="1309688"/>
              </a:xfrm>
              <a:custGeom>
                <a:avLst/>
                <a:gdLst>
                  <a:gd name="T0" fmla="*/ 13 w 2040"/>
                  <a:gd name="T1" fmla="*/ 825 h 825"/>
                  <a:gd name="T2" fmla="*/ 13 w 2040"/>
                  <a:gd name="T3" fmla="*/ 603 h 825"/>
                  <a:gd name="T4" fmla="*/ 1020 w 2040"/>
                  <a:gd name="T5" fmla="*/ 22 h 825"/>
                  <a:gd name="T6" fmla="*/ 2026 w 2040"/>
                  <a:gd name="T7" fmla="*/ 603 h 825"/>
                  <a:gd name="T8" fmla="*/ 2026 w 2040"/>
                  <a:gd name="T9" fmla="*/ 825 h 825"/>
                  <a:gd name="T10" fmla="*/ 2040 w 2040"/>
                  <a:gd name="T11" fmla="*/ 825 h 825"/>
                  <a:gd name="T12" fmla="*/ 2040 w 2040"/>
                  <a:gd name="T13" fmla="*/ 591 h 825"/>
                  <a:gd name="T14" fmla="*/ 1020 w 2040"/>
                  <a:gd name="T15" fmla="*/ 0 h 825"/>
                  <a:gd name="T16" fmla="*/ 0 w 2040"/>
                  <a:gd name="T17" fmla="*/ 591 h 825"/>
                  <a:gd name="T18" fmla="*/ 0 w 2040"/>
                  <a:gd name="T19" fmla="*/ 825 h 825"/>
                  <a:gd name="T20" fmla="*/ 13 w 2040"/>
                  <a:gd name="T21" fmla="*/ 825 h 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5">
                    <a:moveTo>
                      <a:pt x="13" y="825"/>
                    </a:moveTo>
                    <a:lnTo>
                      <a:pt x="13" y="603"/>
                    </a:lnTo>
                    <a:lnTo>
                      <a:pt x="1020" y="22"/>
                    </a:lnTo>
                    <a:lnTo>
                      <a:pt x="2026" y="603"/>
                    </a:lnTo>
                    <a:lnTo>
                      <a:pt x="2026" y="825"/>
                    </a:lnTo>
                    <a:lnTo>
                      <a:pt x="2040" y="825"/>
                    </a:lnTo>
                    <a:lnTo>
                      <a:pt x="2040" y="591"/>
                    </a:lnTo>
                    <a:lnTo>
                      <a:pt x="1020" y="0"/>
                    </a:lnTo>
                    <a:lnTo>
                      <a:pt x="0" y="591"/>
                    </a:lnTo>
                    <a:lnTo>
                      <a:pt x="0" y="825"/>
                    </a:lnTo>
                    <a:lnTo>
                      <a:pt x="13" y="82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19" name="Freeform 9"/>
              <p:cNvSpPr/>
              <p:nvPr/>
            </p:nvSpPr>
            <p:spPr bwMode="auto">
              <a:xfrm>
                <a:off x="4592638" y="1386364"/>
                <a:ext cx="3008313" cy="1165225"/>
              </a:xfrm>
              <a:custGeom>
                <a:avLst/>
                <a:gdLst>
                  <a:gd name="T0" fmla="*/ 66 w 1895"/>
                  <a:gd name="T1" fmla="*/ 734 h 734"/>
                  <a:gd name="T2" fmla="*/ 66 w 1895"/>
                  <a:gd name="T3" fmla="*/ 587 h 734"/>
                  <a:gd name="T4" fmla="*/ 944 w 1895"/>
                  <a:gd name="T5" fmla="*/ 81 h 734"/>
                  <a:gd name="T6" fmla="*/ 1822 w 1895"/>
                  <a:gd name="T7" fmla="*/ 587 h 734"/>
                  <a:gd name="T8" fmla="*/ 1822 w 1895"/>
                  <a:gd name="T9" fmla="*/ 734 h 734"/>
                  <a:gd name="T10" fmla="*/ 1895 w 1895"/>
                  <a:gd name="T11" fmla="*/ 734 h 734"/>
                  <a:gd name="T12" fmla="*/ 1895 w 1895"/>
                  <a:gd name="T13" fmla="*/ 546 h 734"/>
                  <a:gd name="T14" fmla="*/ 948 w 1895"/>
                  <a:gd name="T15" fmla="*/ 0 h 734"/>
                  <a:gd name="T16" fmla="*/ 0 w 1895"/>
                  <a:gd name="T17" fmla="*/ 546 h 734"/>
                  <a:gd name="T18" fmla="*/ 0 w 1895"/>
                  <a:gd name="T19" fmla="*/ 734 h 734"/>
                  <a:gd name="T20" fmla="*/ 66 w 1895"/>
                  <a:gd name="T21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4">
                    <a:moveTo>
                      <a:pt x="66" y="734"/>
                    </a:moveTo>
                    <a:lnTo>
                      <a:pt x="66" y="587"/>
                    </a:lnTo>
                    <a:lnTo>
                      <a:pt x="944" y="81"/>
                    </a:lnTo>
                    <a:lnTo>
                      <a:pt x="1822" y="587"/>
                    </a:lnTo>
                    <a:lnTo>
                      <a:pt x="1822" y="734"/>
                    </a:lnTo>
                    <a:lnTo>
                      <a:pt x="1895" y="734"/>
                    </a:lnTo>
                    <a:lnTo>
                      <a:pt x="1895" y="546"/>
                    </a:lnTo>
                    <a:lnTo>
                      <a:pt x="948" y="0"/>
                    </a:lnTo>
                    <a:lnTo>
                      <a:pt x="0" y="546"/>
                    </a:lnTo>
                    <a:lnTo>
                      <a:pt x="0" y="734"/>
                    </a:lnTo>
                    <a:lnTo>
                      <a:pt x="66" y="7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1880" y="6149"/>
              <a:ext cx="4103" cy="1663"/>
              <a:chOff x="4478338" y="3976688"/>
              <a:chExt cx="3238500" cy="1312863"/>
            </a:xfrm>
            <a:solidFill>
              <a:schemeClr val="bg1"/>
            </a:solidFill>
          </p:grpSpPr>
          <p:sp>
            <p:nvSpPr>
              <p:cNvPr id="22" name="Freeform 6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  <a:gd name="T20" fmla="*/ 1020 w 2040"/>
                  <a:gd name="T21" fmla="*/ 807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  <a:lnTo>
                      <a:pt x="1020" y="80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3" name="Freeform 7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4" name="Freeform 8"/>
              <p:cNvSpPr/>
              <p:nvPr/>
            </p:nvSpPr>
            <p:spPr bwMode="auto">
              <a:xfrm>
                <a:off x="4592638" y="3976688"/>
                <a:ext cx="3008313" cy="1171575"/>
              </a:xfrm>
              <a:custGeom>
                <a:avLst/>
                <a:gdLst>
                  <a:gd name="T0" fmla="*/ 1822 w 1895"/>
                  <a:gd name="T1" fmla="*/ 0 h 738"/>
                  <a:gd name="T2" fmla="*/ 1822 w 1895"/>
                  <a:gd name="T3" fmla="*/ 150 h 738"/>
                  <a:gd name="T4" fmla="*/ 944 w 1895"/>
                  <a:gd name="T5" fmla="*/ 655 h 738"/>
                  <a:gd name="T6" fmla="*/ 66 w 1895"/>
                  <a:gd name="T7" fmla="*/ 150 h 738"/>
                  <a:gd name="T8" fmla="*/ 66 w 1895"/>
                  <a:gd name="T9" fmla="*/ 0 h 738"/>
                  <a:gd name="T10" fmla="*/ 0 w 1895"/>
                  <a:gd name="T11" fmla="*/ 0 h 738"/>
                  <a:gd name="T12" fmla="*/ 0 w 1895"/>
                  <a:gd name="T13" fmla="*/ 192 h 738"/>
                  <a:gd name="T14" fmla="*/ 948 w 1895"/>
                  <a:gd name="T15" fmla="*/ 738 h 738"/>
                  <a:gd name="T16" fmla="*/ 1895 w 1895"/>
                  <a:gd name="T17" fmla="*/ 192 h 738"/>
                  <a:gd name="T18" fmla="*/ 1895 w 1895"/>
                  <a:gd name="T19" fmla="*/ 0 h 738"/>
                  <a:gd name="T20" fmla="*/ 1822 w 1895"/>
                  <a:gd name="T21" fmla="*/ 0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8">
                    <a:moveTo>
                      <a:pt x="1822" y="0"/>
                    </a:moveTo>
                    <a:lnTo>
                      <a:pt x="1822" y="150"/>
                    </a:lnTo>
                    <a:lnTo>
                      <a:pt x="944" y="655"/>
                    </a:lnTo>
                    <a:lnTo>
                      <a:pt x="66" y="150"/>
                    </a:lnTo>
                    <a:lnTo>
                      <a:pt x="66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48" y="738"/>
                    </a:lnTo>
                    <a:lnTo>
                      <a:pt x="1895" y="192"/>
                    </a:lnTo>
                    <a:lnTo>
                      <a:pt x="1895" y="0"/>
                    </a:lnTo>
                    <a:lnTo>
                      <a:pt x="18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</p:grpSp>
      <p:pic>
        <p:nvPicPr>
          <p:cNvPr id="26" name="图片 25" descr="微信截图_202004141814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1425" y="227965"/>
            <a:ext cx="1120775" cy="532765"/>
          </a:xfrm>
          <a:prstGeom prst="rect">
            <a:avLst/>
          </a:prstGeom>
        </p:spPr>
      </p:pic>
      <p:pic>
        <p:nvPicPr>
          <p:cNvPr id="38" name="图片 37" descr="富农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8415" y="189865"/>
            <a:ext cx="1440815" cy="608965"/>
          </a:xfrm>
          <a:prstGeom prst="rect">
            <a:avLst/>
          </a:prstGeom>
        </p:spPr>
      </p:pic>
      <p:sp>
        <p:nvSpPr>
          <p:cNvPr id="7" name="标题 5"/>
          <p:cNvSpPr>
            <a:spLocks noGrp="1"/>
          </p:cNvSpPr>
          <p:nvPr/>
        </p:nvSpPr>
        <p:spPr>
          <a:xfrm>
            <a:off x="1145540" y="189865"/>
            <a:ext cx="2294890" cy="63182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defTabSz="914400">
              <a:spcBef>
                <a:spcPts val="0"/>
              </a:spcBef>
            </a:pPr>
            <a:r>
              <a:rPr lang="zh-CN" altLang="en-US" sz="2800" b="0" dirty="0" smtClean="0">
                <a:solidFill>
                  <a:schemeClr val="bg1"/>
                </a:solidFill>
                <a:effectLst/>
                <a:latin typeface="方正正中黑简体" panose="02000000000000000000" charset="-122"/>
                <a:ea typeface="方正正中黑简体" panose="02000000000000000000" charset="-122"/>
                <a:sym typeface="+mn-ea"/>
              </a:rPr>
              <a:t>核心功能</a:t>
            </a:r>
          </a:p>
        </p:txBody>
      </p:sp>
      <p:sp>
        <p:nvSpPr>
          <p:cNvPr id="4" name="矩形 3"/>
          <p:cNvSpPr/>
          <p:nvPr/>
        </p:nvSpPr>
        <p:spPr>
          <a:xfrm>
            <a:off x="3051810" y="2077085"/>
            <a:ext cx="1130935" cy="779145"/>
          </a:xfrm>
          <a:prstGeom prst="rect">
            <a:avLst/>
          </a:prstGeom>
          <a:noFill/>
          <a:ln w="25400">
            <a:noFill/>
          </a:ln>
          <a:effectLst>
            <a:outerShdw blurRad="393700" dist="63500" dir="8100000" sx="112000" sy="112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sym typeface="思源黑体 CN Normal" panose="020B0400000000000000" pitchFamily="34" charset="-122"/>
              </a:rPr>
              <a:t>05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745105" y="3303270"/>
            <a:ext cx="1744345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基差点</a:t>
            </a:r>
            <a:r>
              <a:rPr 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价</a:t>
            </a:r>
            <a:endParaRPr lang="en-US" altLang="zh-CN" sz="2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</a:t>
            </a:r>
            <a:endParaRPr 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0" name="Rounded Rectangle 15"/>
          <p:cNvSpPr/>
          <p:nvPr/>
        </p:nvSpPr>
        <p:spPr>
          <a:xfrm>
            <a:off x="6032500" y="3808730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转月</a:t>
            </a:r>
          </a:p>
        </p:txBody>
      </p:sp>
      <p:sp>
        <p:nvSpPr>
          <p:cNvPr id="32" name="Rounded Rectangle 15"/>
          <p:cNvSpPr/>
          <p:nvPr/>
        </p:nvSpPr>
        <p:spPr>
          <a:xfrm>
            <a:off x="8179435" y="2856230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改价撤单</a:t>
            </a:r>
          </a:p>
        </p:txBody>
      </p:sp>
      <p:sp>
        <p:nvSpPr>
          <p:cNvPr id="35" name="Rounded Rectangle 15"/>
          <p:cNvSpPr/>
          <p:nvPr/>
        </p:nvSpPr>
        <p:spPr>
          <a:xfrm>
            <a:off x="6032500" y="2856230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点价</a:t>
            </a:r>
          </a:p>
        </p:txBody>
      </p:sp>
      <p:sp>
        <p:nvSpPr>
          <p:cNvPr id="3" name="Rounded Rectangle 15"/>
          <p:cNvSpPr/>
          <p:nvPr/>
        </p:nvSpPr>
        <p:spPr>
          <a:xfrm>
            <a:off x="8185785" y="3808730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平仓</a:t>
            </a:r>
          </a:p>
        </p:txBody>
      </p:sp>
      <p:sp>
        <p:nvSpPr>
          <p:cNvPr id="6" name="Rounded Rectangle 15"/>
          <p:cNvSpPr/>
          <p:nvPr/>
        </p:nvSpPr>
        <p:spPr>
          <a:xfrm>
            <a:off x="6032500" y="4726940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洗盘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16200000">
            <a:off x="2409825" y="2068195"/>
            <a:ext cx="2446655" cy="2983865"/>
            <a:chOff x="1880" y="2499"/>
            <a:chExt cx="4102" cy="5312"/>
          </a:xfrm>
        </p:grpSpPr>
        <p:grpSp>
          <p:nvGrpSpPr>
            <p:cNvPr id="13" name="组合 12"/>
            <p:cNvGrpSpPr/>
            <p:nvPr/>
          </p:nvGrpSpPr>
          <p:grpSpPr>
            <a:xfrm>
              <a:off x="1921" y="2499"/>
              <a:ext cx="4010" cy="1621"/>
              <a:chOff x="4478338" y="1241901"/>
              <a:chExt cx="3238500" cy="1309688"/>
            </a:xfrm>
            <a:solidFill>
              <a:schemeClr val="bg1"/>
            </a:solidFill>
          </p:grpSpPr>
          <p:sp>
            <p:nvSpPr>
              <p:cNvPr id="17" name="Freeform 5"/>
              <p:cNvSpPr/>
              <p:nvPr/>
            </p:nvSpPr>
            <p:spPr bwMode="auto">
              <a:xfrm>
                <a:off x="4478338" y="1241901"/>
                <a:ext cx="3238500" cy="1309688"/>
              </a:xfrm>
              <a:custGeom>
                <a:avLst/>
                <a:gdLst>
                  <a:gd name="T0" fmla="*/ 13 w 2040"/>
                  <a:gd name="T1" fmla="*/ 825 h 825"/>
                  <a:gd name="T2" fmla="*/ 13 w 2040"/>
                  <a:gd name="T3" fmla="*/ 603 h 825"/>
                  <a:gd name="T4" fmla="*/ 1020 w 2040"/>
                  <a:gd name="T5" fmla="*/ 22 h 825"/>
                  <a:gd name="T6" fmla="*/ 2026 w 2040"/>
                  <a:gd name="T7" fmla="*/ 603 h 825"/>
                  <a:gd name="T8" fmla="*/ 2026 w 2040"/>
                  <a:gd name="T9" fmla="*/ 825 h 825"/>
                  <a:gd name="T10" fmla="*/ 2040 w 2040"/>
                  <a:gd name="T11" fmla="*/ 825 h 825"/>
                  <a:gd name="T12" fmla="*/ 2040 w 2040"/>
                  <a:gd name="T13" fmla="*/ 591 h 825"/>
                  <a:gd name="T14" fmla="*/ 1020 w 2040"/>
                  <a:gd name="T15" fmla="*/ 0 h 825"/>
                  <a:gd name="T16" fmla="*/ 0 w 2040"/>
                  <a:gd name="T17" fmla="*/ 591 h 825"/>
                  <a:gd name="T18" fmla="*/ 0 w 2040"/>
                  <a:gd name="T19" fmla="*/ 825 h 825"/>
                  <a:gd name="T20" fmla="*/ 13 w 2040"/>
                  <a:gd name="T21" fmla="*/ 825 h 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5">
                    <a:moveTo>
                      <a:pt x="13" y="825"/>
                    </a:moveTo>
                    <a:lnTo>
                      <a:pt x="13" y="603"/>
                    </a:lnTo>
                    <a:lnTo>
                      <a:pt x="1020" y="22"/>
                    </a:lnTo>
                    <a:lnTo>
                      <a:pt x="2026" y="603"/>
                    </a:lnTo>
                    <a:lnTo>
                      <a:pt x="2026" y="825"/>
                    </a:lnTo>
                    <a:lnTo>
                      <a:pt x="2040" y="825"/>
                    </a:lnTo>
                    <a:lnTo>
                      <a:pt x="2040" y="591"/>
                    </a:lnTo>
                    <a:lnTo>
                      <a:pt x="1020" y="0"/>
                    </a:lnTo>
                    <a:lnTo>
                      <a:pt x="0" y="591"/>
                    </a:lnTo>
                    <a:lnTo>
                      <a:pt x="0" y="825"/>
                    </a:lnTo>
                    <a:lnTo>
                      <a:pt x="13" y="82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19" name="Freeform 9"/>
              <p:cNvSpPr/>
              <p:nvPr/>
            </p:nvSpPr>
            <p:spPr bwMode="auto">
              <a:xfrm>
                <a:off x="4592638" y="1386364"/>
                <a:ext cx="3008313" cy="1165225"/>
              </a:xfrm>
              <a:custGeom>
                <a:avLst/>
                <a:gdLst>
                  <a:gd name="T0" fmla="*/ 66 w 1895"/>
                  <a:gd name="T1" fmla="*/ 734 h 734"/>
                  <a:gd name="T2" fmla="*/ 66 w 1895"/>
                  <a:gd name="T3" fmla="*/ 587 h 734"/>
                  <a:gd name="T4" fmla="*/ 944 w 1895"/>
                  <a:gd name="T5" fmla="*/ 81 h 734"/>
                  <a:gd name="T6" fmla="*/ 1822 w 1895"/>
                  <a:gd name="T7" fmla="*/ 587 h 734"/>
                  <a:gd name="T8" fmla="*/ 1822 w 1895"/>
                  <a:gd name="T9" fmla="*/ 734 h 734"/>
                  <a:gd name="T10" fmla="*/ 1895 w 1895"/>
                  <a:gd name="T11" fmla="*/ 734 h 734"/>
                  <a:gd name="T12" fmla="*/ 1895 w 1895"/>
                  <a:gd name="T13" fmla="*/ 546 h 734"/>
                  <a:gd name="T14" fmla="*/ 948 w 1895"/>
                  <a:gd name="T15" fmla="*/ 0 h 734"/>
                  <a:gd name="T16" fmla="*/ 0 w 1895"/>
                  <a:gd name="T17" fmla="*/ 546 h 734"/>
                  <a:gd name="T18" fmla="*/ 0 w 1895"/>
                  <a:gd name="T19" fmla="*/ 734 h 734"/>
                  <a:gd name="T20" fmla="*/ 66 w 1895"/>
                  <a:gd name="T21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4">
                    <a:moveTo>
                      <a:pt x="66" y="734"/>
                    </a:moveTo>
                    <a:lnTo>
                      <a:pt x="66" y="587"/>
                    </a:lnTo>
                    <a:lnTo>
                      <a:pt x="944" y="81"/>
                    </a:lnTo>
                    <a:lnTo>
                      <a:pt x="1822" y="587"/>
                    </a:lnTo>
                    <a:lnTo>
                      <a:pt x="1822" y="734"/>
                    </a:lnTo>
                    <a:lnTo>
                      <a:pt x="1895" y="734"/>
                    </a:lnTo>
                    <a:lnTo>
                      <a:pt x="1895" y="546"/>
                    </a:lnTo>
                    <a:lnTo>
                      <a:pt x="948" y="0"/>
                    </a:lnTo>
                    <a:lnTo>
                      <a:pt x="0" y="546"/>
                    </a:lnTo>
                    <a:lnTo>
                      <a:pt x="0" y="734"/>
                    </a:lnTo>
                    <a:lnTo>
                      <a:pt x="66" y="7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1880" y="6149"/>
              <a:ext cx="4103" cy="1663"/>
              <a:chOff x="4478338" y="3976688"/>
              <a:chExt cx="3238500" cy="1312863"/>
            </a:xfrm>
            <a:solidFill>
              <a:schemeClr val="bg1"/>
            </a:solidFill>
          </p:grpSpPr>
          <p:sp>
            <p:nvSpPr>
              <p:cNvPr id="22" name="Freeform 6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  <a:gd name="T20" fmla="*/ 1020 w 2040"/>
                  <a:gd name="T21" fmla="*/ 807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  <a:lnTo>
                      <a:pt x="1020" y="80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3" name="Freeform 7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4" name="Freeform 8"/>
              <p:cNvSpPr/>
              <p:nvPr/>
            </p:nvSpPr>
            <p:spPr bwMode="auto">
              <a:xfrm>
                <a:off x="4592638" y="3976688"/>
                <a:ext cx="3008313" cy="1171575"/>
              </a:xfrm>
              <a:custGeom>
                <a:avLst/>
                <a:gdLst>
                  <a:gd name="T0" fmla="*/ 1822 w 1895"/>
                  <a:gd name="T1" fmla="*/ 0 h 738"/>
                  <a:gd name="T2" fmla="*/ 1822 w 1895"/>
                  <a:gd name="T3" fmla="*/ 150 h 738"/>
                  <a:gd name="T4" fmla="*/ 944 w 1895"/>
                  <a:gd name="T5" fmla="*/ 655 h 738"/>
                  <a:gd name="T6" fmla="*/ 66 w 1895"/>
                  <a:gd name="T7" fmla="*/ 150 h 738"/>
                  <a:gd name="T8" fmla="*/ 66 w 1895"/>
                  <a:gd name="T9" fmla="*/ 0 h 738"/>
                  <a:gd name="T10" fmla="*/ 0 w 1895"/>
                  <a:gd name="T11" fmla="*/ 0 h 738"/>
                  <a:gd name="T12" fmla="*/ 0 w 1895"/>
                  <a:gd name="T13" fmla="*/ 192 h 738"/>
                  <a:gd name="T14" fmla="*/ 948 w 1895"/>
                  <a:gd name="T15" fmla="*/ 738 h 738"/>
                  <a:gd name="T16" fmla="*/ 1895 w 1895"/>
                  <a:gd name="T17" fmla="*/ 192 h 738"/>
                  <a:gd name="T18" fmla="*/ 1895 w 1895"/>
                  <a:gd name="T19" fmla="*/ 0 h 738"/>
                  <a:gd name="T20" fmla="*/ 1822 w 1895"/>
                  <a:gd name="T21" fmla="*/ 0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8">
                    <a:moveTo>
                      <a:pt x="1822" y="0"/>
                    </a:moveTo>
                    <a:lnTo>
                      <a:pt x="1822" y="150"/>
                    </a:lnTo>
                    <a:lnTo>
                      <a:pt x="944" y="655"/>
                    </a:lnTo>
                    <a:lnTo>
                      <a:pt x="66" y="150"/>
                    </a:lnTo>
                    <a:lnTo>
                      <a:pt x="66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48" y="738"/>
                    </a:lnTo>
                    <a:lnTo>
                      <a:pt x="1895" y="192"/>
                    </a:lnTo>
                    <a:lnTo>
                      <a:pt x="1895" y="0"/>
                    </a:lnTo>
                    <a:lnTo>
                      <a:pt x="18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</p:grpSp>
      <p:pic>
        <p:nvPicPr>
          <p:cNvPr id="26" name="图片 25" descr="微信截图_202004141814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1425" y="227965"/>
            <a:ext cx="1120775" cy="532765"/>
          </a:xfrm>
          <a:prstGeom prst="rect">
            <a:avLst/>
          </a:prstGeom>
        </p:spPr>
      </p:pic>
      <p:pic>
        <p:nvPicPr>
          <p:cNvPr id="38" name="图片 37" descr="富农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8415" y="189865"/>
            <a:ext cx="1440815" cy="608965"/>
          </a:xfrm>
          <a:prstGeom prst="rect">
            <a:avLst/>
          </a:prstGeom>
        </p:spPr>
      </p:pic>
      <p:sp>
        <p:nvSpPr>
          <p:cNvPr id="7" name="标题 5"/>
          <p:cNvSpPr>
            <a:spLocks noGrp="1"/>
          </p:cNvSpPr>
          <p:nvPr/>
        </p:nvSpPr>
        <p:spPr>
          <a:xfrm>
            <a:off x="1145540" y="189865"/>
            <a:ext cx="2294890" cy="63182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defTabSz="914400">
              <a:spcBef>
                <a:spcPts val="0"/>
              </a:spcBef>
            </a:pPr>
            <a:r>
              <a:rPr lang="zh-CN" altLang="en-US" sz="2800" b="0" dirty="0" smtClean="0">
                <a:solidFill>
                  <a:schemeClr val="bg1"/>
                </a:solidFill>
                <a:effectLst/>
                <a:latin typeface="方正正中黑简体" panose="02000000000000000000" charset="-122"/>
                <a:ea typeface="方正正中黑简体" panose="02000000000000000000" charset="-122"/>
                <a:sym typeface="+mn-ea"/>
              </a:rPr>
              <a:t>核心功能</a:t>
            </a:r>
          </a:p>
        </p:txBody>
      </p:sp>
      <p:sp>
        <p:nvSpPr>
          <p:cNvPr id="4" name="矩形 3"/>
          <p:cNvSpPr/>
          <p:nvPr/>
        </p:nvSpPr>
        <p:spPr>
          <a:xfrm>
            <a:off x="3051810" y="2077085"/>
            <a:ext cx="1130935" cy="779145"/>
          </a:xfrm>
          <a:prstGeom prst="rect">
            <a:avLst/>
          </a:prstGeom>
          <a:noFill/>
          <a:ln w="25400">
            <a:noFill/>
          </a:ln>
          <a:effectLst>
            <a:outerShdw blurRad="393700" dist="63500" dir="8100000" sx="112000" sy="112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sym typeface="思源黑体 CN Normal" panose="020B0400000000000000" pitchFamily="34" charset="-122"/>
              </a:rPr>
              <a:t>06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745105" y="3303270"/>
            <a:ext cx="1744345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提货</a:t>
            </a:r>
            <a:r>
              <a:rPr 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预约</a:t>
            </a:r>
            <a:endParaRPr lang="en-US" altLang="zh-CN" sz="2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</a:t>
            </a:r>
            <a:endParaRPr 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Rounded Rectangle 15"/>
          <p:cNvSpPr/>
          <p:nvPr/>
        </p:nvSpPr>
        <p:spPr>
          <a:xfrm>
            <a:off x="6285230" y="3227070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车辆管理</a:t>
            </a:r>
          </a:p>
        </p:txBody>
      </p:sp>
      <p:sp>
        <p:nvSpPr>
          <p:cNvPr id="6" name="Rounded Rectangle 15"/>
          <p:cNvSpPr/>
          <p:nvPr/>
        </p:nvSpPr>
        <p:spPr>
          <a:xfrm>
            <a:off x="6285230" y="4179570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消息通知</a:t>
            </a:r>
          </a:p>
        </p:txBody>
      </p:sp>
      <p:sp>
        <p:nvSpPr>
          <p:cNvPr id="8" name="Rounded Rectangle 15"/>
          <p:cNvSpPr/>
          <p:nvPr/>
        </p:nvSpPr>
        <p:spPr>
          <a:xfrm>
            <a:off x="8293100" y="2274570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提货预约</a:t>
            </a:r>
          </a:p>
        </p:txBody>
      </p:sp>
      <p:sp>
        <p:nvSpPr>
          <p:cNvPr id="10" name="Rounded Rectangle 15"/>
          <p:cNvSpPr/>
          <p:nvPr/>
        </p:nvSpPr>
        <p:spPr>
          <a:xfrm>
            <a:off x="6285230" y="2274570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计划管理</a:t>
            </a:r>
          </a:p>
        </p:txBody>
      </p:sp>
      <p:sp>
        <p:nvSpPr>
          <p:cNvPr id="11" name="Rounded Rectangle 15"/>
          <p:cNvSpPr/>
          <p:nvPr/>
        </p:nvSpPr>
        <p:spPr>
          <a:xfrm>
            <a:off x="8293100" y="3230880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智能放行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16200000">
            <a:off x="2409825" y="2068195"/>
            <a:ext cx="2446655" cy="2983865"/>
            <a:chOff x="1880" y="2499"/>
            <a:chExt cx="4102" cy="5312"/>
          </a:xfrm>
        </p:grpSpPr>
        <p:grpSp>
          <p:nvGrpSpPr>
            <p:cNvPr id="13" name="组合 12"/>
            <p:cNvGrpSpPr/>
            <p:nvPr/>
          </p:nvGrpSpPr>
          <p:grpSpPr>
            <a:xfrm>
              <a:off x="1921" y="2499"/>
              <a:ext cx="4010" cy="1621"/>
              <a:chOff x="4478338" y="1241901"/>
              <a:chExt cx="3238500" cy="1309688"/>
            </a:xfrm>
            <a:solidFill>
              <a:schemeClr val="bg1"/>
            </a:solidFill>
          </p:grpSpPr>
          <p:sp>
            <p:nvSpPr>
              <p:cNvPr id="17" name="Freeform 5"/>
              <p:cNvSpPr/>
              <p:nvPr/>
            </p:nvSpPr>
            <p:spPr bwMode="auto">
              <a:xfrm>
                <a:off x="4478338" y="1241901"/>
                <a:ext cx="3238500" cy="1309688"/>
              </a:xfrm>
              <a:custGeom>
                <a:avLst/>
                <a:gdLst>
                  <a:gd name="T0" fmla="*/ 13 w 2040"/>
                  <a:gd name="T1" fmla="*/ 825 h 825"/>
                  <a:gd name="T2" fmla="*/ 13 w 2040"/>
                  <a:gd name="T3" fmla="*/ 603 h 825"/>
                  <a:gd name="T4" fmla="*/ 1020 w 2040"/>
                  <a:gd name="T5" fmla="*/ 22 h 825"/>
                  <a:gd name="T6" fmla="*/ 2026 w 2040"/>
                  <a:gd name="T7" fmla="*/ 603 h 825"/>
                  <a:gd name="T8" fmla="*/ 2026 w 2040"/>
                  <a:gd name="T9" fmla="*/ 825 h 825"/>
                  <a:gd name="T10" fmla="*/ 2040 w 2040"/>
                  <a:gd name="T11" fmla="*/ 825 h 825"/>
                  <a:gd name="T12" fmla="*/ 2040 w 2040"/>
                  <a:gd name="T13" fmla="*/ 591 h 825"/>
                  <a:gd name="T14" fmla="*/ 1020 w 2040"/>
                  <a:gd name="T15" fmla="*/ 0 h 825"/>
                  <a:gd name="T16" fmla="*/ 0 w 2040"/>
                  <a:gd name="T17" fmla="*/ 591 h 825"/>
                  <a:gd name="T18" fmla="*/ 0 w 2040"/>
                  <a:gd name="T19" fmla="*/ 825 h 825"/>
                  <a:gd name="T20" fmla="*/ 13 w 2040"/>
                  <a:gd name="T21" fmla="*/ 825 h 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5">
                    <a:moveTo>
                      <a:pt x="13" y="825"/>
                    </a:moveTo>
                    <a:lnTo>
                      <a:pt x="13" y="603"/>
                    </a:lnTo>
                    <a:lnTo>
                      <a:pt x="1020" y="22"/>
                    </a:lnTo>
                    <a:lnTo>
                      <a:pt x="2026" y="603"/>
                    </a:lnTo>
                    <a:lnTo>
                      <a:pt x="2026" y="825"/>
                    </a:lnTo>
                    <a:lnTo>
                      <a:pt x="2040" y="825"/>
                    </a:lnTo>
                    <a:lnTo>
                      <a:pt x="2040" y="591"/>
                    </a:lnTo>
                    <a:lnTo>
                      <a:pt x="1020" y="0"/>
                    </a:lnTo>
                    <a:lnTo>
                      <a:pt x="0" y="591"/>
                    </a:lnTo>
                    <a:lnTo>
                      <a:pt x="0" y="825"/>
                    </a:lnTo>
                    <a:lnTo>
                      <a:pt x="13" y="82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19" name="Freeform 9"/>
              <p:cNvSpPr/>
              <p:nvPr/>
            </p:nvSpPr>
            <p:spPr bwMode="auto">
              <a:xfrm>
                <a:off x="4592638" y="1386364"/>
                <a:ext cx="3008313" cy="1165225"/>
              </a:xfrm>
              <a:custGeom>
                <a:avLst/>
                <a:gdLst>
                  <a:gd name="T0" fmla="*/ 66 w 1895"/>
                  <a:gd name="T1" fmla="*/ 734 h 734"/>
                  <a:gd name="T2" fmla="*/ 66 w 1895"/>
                  <a:gd name="T3" fmla="*/ 587 h 734"/>
                  <a:gd name="T4" fmla="*/ 944 w 1895"/>
                  <a:gd name="T5" fmla="*/ 81 h 734"/>
                  <a:gd name="T6" fmla="*/ 1822 w 1895"/>
                  <a:gd name="T7" fmla="*/ 587 h 734"/>
                  <a:gd name="T8" fmla="*/ 1822 w 1895"/>
                  <a:gd name="T9" fmla="*/ 734 h 734"/>
                  <a:gd name="T10" fmla="*/ 1895 w 1895"/>
                  <a:gd name="T11" fmla="*/ 734 h 734"/>
                  <a:gd name="T12" fmla="*/ 1895 w 1895"/>
                  <a:gd name="T13" fmla="*/ 546 h 734"/>
                  <a:gd name="T14" fmla="*/ 948 w 1895"/>
                  <a:gd name="T15" fmla="*/ 0 h 734"/>
                  <a:gd name="T16" fmla="*/ 0 w 1895"/>
                  <a:gd name="T17" fmla="*/ 546 h 734"/>
                  <a:gd name="T18" fmla="*/ 0 w 1895"/>
                  <a:gd name="T19" fmla="*/ 734 h 734"/>
                  <a:gd name="T20" fmla="*/ 66 w 1895"/>
                  <a:gd name="T21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4">
                    <a:moveTo>
                      <a:pt x="66" y="734"/>
                    </a:moveTo>
                    <a:lnTo>
                      <a:pt x="66" y="587"/>
                    </a:lnTo>
                    <a:lnTo>
                      <a:pt x="944" y="81"/>
                    </a:lnTo>
                    <a:lnTo>
                      <a:pt x="1822" y="587"/>
                    </a:lnTo>
                    <a:lnTo>
                      <a:pt x="1822" y="734"/>
                    </a:lnTo>
                    <a:lnTo>
                      <a:pt x="1895" y="734"/>
                    </a:lnTo>
                    <a:lnTo>
                      <a:pt x="1895" y="546"/>
                    </a:lnTo>
                    <a:lnTo>
                      <a:pt x="948" y="0"/>
                    </a:lnTo>
                    <a:lnTo>
                      <a:pt x="0" y="546"/>
                    </a:lnTo>
                    <a:lnTo>
                      <a:pt x="0" y="734"/>
                    </a:lnTo>
                    <a:lnTo>
                      <a:pt x="66" y="7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1880" y="6149"/>
              <a:ext cx="4103" cy="1663"/>
              <a:chOff x="4478338" y="3976688"/>
              <a:chExt cx="3238500" cy="1312863"/>
            </a:xfrm>
            <a:solidFill>
              <a:schemeClr val="bg1"/>
            </a:solidFill>
          </p:grpSpPr>
          <p:sp>
            <p:nvSpPr>
              <p:cNvPr id="22" name="Freeform 6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  <a:gd name="T20" fmla="*/ 1020 w 2040"/>
                  <a:gd name="T21" fmla="*/ 807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  <a:lnTo>
                      <a:pt x="1020" y="80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3" name="Freeform 7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4" name="Freeform 8"/>
              <p:cNvSpPr/>
              <p:nvPr/>
            </p:nvSpPr>
            <p:spPr bwMode="auto">
              <a:xfrm>
                <a:off x="4592638" y="3976688"/>
                <a:ext cx="3008313" cy="1171575"/>
              </a:xfrm>
              <a:custGeom>
                <a:avLst/>
                <a:gdLst>
                  <a:gd name="T0" fmla="*/ 1822 w 1895"/>
                  <a:gd name="T1" fmla="*/ 0 h 738"/>
                  <a:gd name="T2" fmla="*/ 1822 w 1895"/>
                  <a:gd name="T3" fmla="*/ 150 h 738"/>
                  <a:gd name="T4" fmla="*/ 944 w 1895"/>
                  <a:gd name="T5" fmla="*/ 655 h 738"/>
                  <a:gd name="T6" fmla="*/ 66 w 1895"/>
                  <a:gd name="T7" fmla="*/ 150 h 738"/>
                  <a:gd name="T8" fmla="*/ 66 w 1895"/>
                  <a:gd name="T9" fmla="*/ 0 h 738"/>
                  <a:gd name="T10" fmla="*/ 0 w 1895"/>
                  <a:gd name="T11" fmla="*/ 0 h 738"/>
                  <a:gd name="T12" fmla="*/ 0 w 1895"/>
                  <a:gd name="T13" fmla="*/ 192 h 738"/>
                  <a:gd name="T14" fmla="*/ 948 w 1895"/>
                  <a:gd name="T15" fmla="*/ 738 h 738"/>
                  <a:gd name="T16" fmla="*/ 1895 w 1895"/>
                  <a:gd name="T17" fmla="*/ 192 h 738"/>
                  <a:gd name="T18" fmla="*/ 1895 w 1895"/>
                  <a:gd name="T19" fmla="*/ 0 h 738"/>
                  <a:gd name="T20" fmla="*/ 1822 w 1895"/>
                  <a:gd name="T21" fmla="*/ 0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8">
                    <a:moveTo>
                      <a:pt x="1822" y="0"/>
                    </a:moveTo>
                    <a:lnTo>
                      <a:pt x="1822" y="150"/>
                    </a:lnTo>
                    <a:lnTo>
                      <a:pt x="944" y="655"/>
                    </a:lnTo>
                    <a:lnTo>
                      <a:pt x="66" y="150"/>
                    </a:lnTo>
                    <a:lnTo>
                      <a:pt x="66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48" y="738"/>
                    </a:lnTo>
                    <a:lnTo>
                      <a:pt x="1895" y="192"/>
                    </a:lnTo>
                    <a:lnTo>
                      <a:pt x="1895" y="0"/>
                    </a:lnTo>
                    <a:lnTo>
                      <a:pt x="18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</p:grpSp>
      <p:pic>
        <p:nvPicPr>
          <p:cNvPr id="26" name="图片 25" descr="微信截图_202004141814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1425" y="227965"/>
            <a:ext cx="1120775" cy="532765"/>
          </a:xfrm>
          <a:prstGeom prst="rect">
            <a:avLst/>
          </a:prstGeom>
        </p:spPr>
      </p:pic>
      <p:pic>
        <p:nvPicPr>
          <p:cNvPr id="38" name="图片 37" descr="富农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8415" y="189865"/>
            <a:ext cx="1440815" cy="608965"/>
          </a:xfrm>
          <a:prstGeom prst="rect">
            <a:avLst/>
          </a:prstGeom>
        </p:spPr>
      </p:pic>
      <p:sp>
        <p:nvSpPr>
          <p:cNvPr id="7" name="标题 5"/>
          <p:cNvSpPr>
            <a:spLocks noGrp="1"/>
          </p:cNvSpPr>
          <p:nvPr/>
        </p:nvSpPr>
        <p:spPr>
          <a:xfrm>
            <a:off x="1145540" y="189865"/>
            <a:ext cx="2294890" cy="63182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defTabSz="914400">
              <a:spcBef>
                <a:spcPts val="0"/>
              </a:spcBef>
            </a:pPr>
            <a:r>
              <a:rPr lang="zh-CN" altLang="en-US" sz="2800" b="0" dirty="0" smtClean="0">
                <a:solidFill>
                  <a:schemeClr val="bg1"/>
                </a:solidFill>
                <a:effectLst/>
                <a:latin typeface="方正正中黑简体" panose="02000000000000000000" charset="-122"/>
                <a:ea typeface="方正正中黑简体" panose="02000000000000000000" charset="-122"/>
                <a:sym typeface="+mn-ea"/>
              </a:rPr>
              <a:t>核心功能</a:t>
            </a:r>
          </a:p>
        </p:txBody>
      </p:sp>
      <p:sp>
        <p:nvSpPr>
          <p:cNvPr id="4" name="矩形 3"/>
          <p:cNvSpPr/>
          <p:nvPr/>
        </p:nvSpPr>
        <p:spPr>
          <a:xfrm>
            <a:off x="3051810" y="2077085"/>
            <a:ext cx="1130935" cy="779145"/>
          </a:xfrm>
          <a:prstGeom prst="rect">
            <a:avLst/>
          </a:prstGeom>
          <a:noFill/>
          <a:ln w="25400">
            <a:noFill/>
          </a:ln>
          <a:effectLst>
            <a:outerShdw blurRad="393700" dist="63500" dir="8100000" sx="112000" sy="112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sym typeface="思源黑体 CN Normal" panose="020B0400000000000000" pitchFamily="34" charset="-122"/>
              </a:rPr>
              <a:t>07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745105" y="3303270"/>
            <a:ext cx="1744345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物流</a:t>
            </a:r>
            <a:r>
              <a:rPr 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排队</a:t>
            </a:r>
            <a:endParaRPr lang="en-US" altLang="zh-CN" sz="2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</a:t>
            </a:r>
            <a:endParaRPr 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0" name="Rounded Rectangle 15"/>
          <p:cNvSpPr/>
          <p:nvPr/>
        </p:nvSpPr>
        <p:spPr>
          <a:xfrm>
            <a:off x="5718810" y="3693795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叫号管理</a:t>
            </a:r>
          </a:p>
        </p:txBody>
      </p:sp>
      <p:sp>
        <p:nvSpPr>
          <p:cNvPr id="32" name="Rounded Rectangle 15"/>
          <p:cNvSpPr/>
          <p:nvPr/>
        </p:nvSpPr>
        <p:spPr>
          <a:xfrm>
            <a:off x="7816215" y="2741295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车辆识别</a:t>
            </a:r>
          </a:p>
        </p:txBody>
      </p:sp>
      <p:sp>
        <p:nvSpPr>
          <p:cNvPr id="34" name="Rounded Rectangle 15"/>
          <p:cNvSpPr/>
          <p:nvPr/>
        </p:nvSpPr>
        <p:spPr>
          <a:xfrm>
            <a:off x="7816215" y="3693795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消息通知</a:t>
            </a:r>
          </a:p>
        </p:txBody>
      </p:sp>
      <p:sp>
        <p:nvSpPr>
          <p:cNvPr id="35" name="Rounded Rectangle 15"/>
          <p:cNvSpPr/>
          <p:nvPr/>
        </p:nvSpPr>
        <p:spPr>
          <a:xfrm>
            <a:off x="5718810" y="2741295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智能调度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16200000">
            <a:off x="2409825" y="2068195"/>
            <a:ext cx="2446655" cy="2983865"/>
            <a:chOff x="1880" y="2499"/>
            <a:chExt cx="4102" cy="5312"/>
          </a:xfrm>
        </p:grpSpPr>
        <p:grpSp>
          <p:nvGrpSpPr>
            <p:cNvPr id="13" name="组合 12"/>
            <p:cNvGrpSpPr/>
            <p:nvPr/>
          </p:nvGrpSpPr>
          <p:grpSpPr>
            <a:xfrm>
              <a:off x="1921" y="2499"/>
              <a:ext cx="4010" cy="1621"/>
              <a:chOff x="4478338" y="1241901"/>
              <a:chExt cx="3238500" cy="1309688"/>
            </a:xfrm>
            <a:solidFill>
              <a:schemeClr val="bg1"/>
            </a:solidFill>
          </p:grpSpPr>
          <p:sp>
            <p:nvSpPr>
              <p:cNvPr id="17" name="Freeform 5"/>
              <p:cNvSpPr/>
              <p:nvPr/>
            </p:nvSpPr>
            <p:spPr bwMode="auto">
              <a:xfrm>
                <a:off x="4478338" y="1241901"/>
                <a:ext cx="3238500" cy="1309688"/>
              </a:xfrm>
              <a:custGeom>
                <a:avLst/>
                <a:gdLst>
                  <a:gd name="T0" fmla="*/ 13 w 2040"/>
                  <a:gd name="T1" fmla="*/ 825 h 825"/>
                  <a:gd name="T2" fmla="*/ 13 w 2040"/>
                  <a:gd name="T3" fmla="*/ 603 h 825"/>
                  <a:gd name="T4" fmla="*/ 1020 w 2040"/>
                  <a:gd name="T5" fmla="*/ 22 h 825"/>
                  <a:gd name="T6" fmla="*/ 2026 w 2040"/>
                  <a:gd name="T7" fmla="*/ 603 h 825"/>
                  <a:gd name="T8" fmla="*/ 2026 w 2040"/>
                  <a:gd name="T9" fmla="*/ 825 h 825"/>
                  <a:gd name="T10" fmla="*/ 2040 w 2040"/>
                  <a:gd name="T11" fmla="*/ 825 h 825"/>
                  <a:gd name="T12" fmla="*/ 2040 w 2040"/>
                  <a:gd name="T13" fmla="*/ 591 h 825"/>
                  <a:gd name="T14" fmla="*/ 1020 w 2040"/>
                  <a:gd name="T15" fmla="*/ 0 h 825"/>
                  <a:gd name="T16" fmla="*/ 0 w 2040"/>
                  <a:gd name="T17" fmla="*/ 591 h 825"/>
                  <a:gd name="T18" fmla="*/ 0 w 2040"/>
                  <a:gd name="T19" fmla="*/ 825 h 825"/>
                  <a:gd name="T20" fmla="*/ 13 w 2040"/>
                  <a:gd name="T21" fmla="*/ 825 h 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5">
                    <a:moveTo>
                      <a:pt x="13" y="825"/>
                    </a:moveTo>
                    <a:lnTo>
                      <a:pt x="13" y="603"/>
                    </a:lnTo>
                    <a:lnTo>
                      <a:pt x="1020" y="22"/>
                    </a:lnTo>
                    <a:lnTo>
                      <a:pt x="2026" y="603"/>
                    </a:lnTo>
                    <a:lnTo>
                      <a:pt x="2026" y="825"/>
                    </a:lnTo>
                    <a:lnTo>
                      <a:pt x="2040" y="825"/>
                    </a:lnTo>
                    <a:lnTo>
                      <a:pt x="2040" y="591"/>
                    </a:lnTo>
                    <a:lnTo>
                      <a:pt x="1020" y="0"/>
                    </a:lnTo>
                    <a:lnTo>
                      <a:pt x="0" y="591"/>
                    </a:lnTo>
                    <a:lnTo>
                      <a:pt x="0" y="825"/>
                    </a:lnTo>
                    <a:lnTo>
                      <a:pt x="13" y="82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19" name="Freeform 9"/>
              <p:cNvSpPr/>
              <p:nvPr/>
            </p:nvSpPr>
            <p:spPr bwMode="auto">
              <a:xfrm>
                <a:off x="4592638" y="1386364"/>
                <a:ext cx="3008313" cy="1165225"/>
              </a:xfrm>
              <a:custGeom>
                <a:avLst/>
                <a:gdLst>
                  <a:gd name="T0" fmla="*/ 66 w 1895"/>
                  <a:gd name="T1" fmla="*/ 734 h 734"/>
                  <a:gd name="T2" fmla="*/ 66 w 1895"/>
                  <a:gd name="T3" fmla="*/ 587 h 734"/>
                  <a:gd name="T4" fmla="*/ 944 w 1895"/>
                  <a:gd name="T5" fmla="*/ 81 h 734"/>
                  <a:gd name="T6" fmla="*/ 1822 w 1895"/>
                  <a:gd name="T7" fmla="*/ 587 h 734"/>
                  <a:gd name="T8" fmla="*/ 1822 w 1895"/>
                  <a:gd name="T9" fmla="*/ 734 h 734"/>
                  <a:gd name="T10" fmla="*/ 1895 w 1895"/>
                  <a:gd name="T11" fmla="*/ 734 h 734"/>
                  <a:gd name="T12" fmla="*/ 1895 w 1895"/>
                  <a:gd name="T13" fmla="*/ 546 h 734"/>
                  <a:gd name="T14" fmla="*/ 948 w 1895"/>
                  <a:gd name="T15" fmla="*/ 0 h 734"/>
                  <a:gd name="T16" fmla="*/ 0 w 1895"/>
                  <a:gd name="T17" fmla="*/ 546 h 734"/>
                  <a:gd name="T18" fmla="*/ 0 w 1895"/>
                  <a:gd name="T19" fmla="*/ 734 h 734"/>
                  <a:gd name="T20" fmla="*/ 66 w 1895"/>
                  <a:gd name="T21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4">
                    <a:moveTo>
                      <a:pt x="66" y="734"/>
                    </a:moveTo>
                    <a:lnTo>
                      <a:pt x="66" y="587"/>
                    </a:lnTo>
                    <a:lnTo>
                      <a:pt x="944" y="81"/>
                    </a:lnTo>
                    <a:lnTo>
                      <a:pt x="1822" y="587"/>
                    </a:lnTo>
                    <a:lnTo>
                      <a:pt x="1822" y="734"/>
                    </a:lnTo>
                    <a:lnTo>
                      <a:pt x="1895" y="734"/>
                    </a:lnTo>
                    <a:lnTo>
                      <a:pt x="1895" y="546"/>
                    </a:lnTo>
                    <a:lnTo>
                      <a:pt x="948" y="0"/>
                    </a:lnTo>
                    <a:lnTo>
                      <a:pt x="0" y="546"/>
                    </a:lnTo>
                    <a:lnTo>
                      <a:pt x="0" y="734"/>
                    </a:lnTo>
                    <a:lnTo>
                      <a:pt x="66" y="7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1880" y="6149"/>
              <a:ext cx="4103" cy="1663"/>
              <a:chOff x="4478338" y="3976688"/>
              <a:chExt cx="3238500" cy="1312863"/>
            </a:xfrm>
            <a:solidFill>
              <a:schemeClr val="bg1"/>
            </a:solidFill>
          </p:grpSpPr>
          <p:sp>
            <p:nvSpPr>
              <p:cNvPr id="22" name="Freeform 6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  <a:gd name="T20" fmla="*/ 1020 w 2040"/>
                  <a:gd name="T21" fmla="*/ 807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  <a:lnTo>
                      <a:pt x="1020" y="80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3" name="Freeform 7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4" name="Freeform 8"/>
              <p:cNvSpPr/>
              <p:nvPr/>
            </p:nvSpPr>
            <p:spPr bwMode="auto">
              <a:xfrm>
                <a:off x="4592638" y="3976688"/>
                <a:ext cx="3008313" cy="1171575"/>
              </a:xfrm>
              <a:custGeom>
                <a:avLst/>
                <a:gdLst>
                  <a:gd name="T0" fmla="*/ 1822 w 1895"/>
                  <a:gd name="T1" fmla="*/ 0 h 738"/>
                  <a:gd name="T2" fmla="*/ 1822 w 1895"/>
                  <a:gd name="T3" fmla="*/ 150 h 738"/>
                  <a:gd name="T4" fmla="*/ 944 w 1895"/>
                  <a:gd name="T5" fmla="*/ 655 h 738"/>
                  <a:gd name="T6" fmla="*/ 66 w 1895"/>
                  <a:gd name="T7" fmla="*/ 150 h 738"/>
                  <a:gd name="T8" fmla="*/ 66 w 1895"/>
                  <a:gd name="T9" fmla="*/ 0 h 738"/>
                  <a:gd name="T10" fmla="*/ 0 w 1895"/>
                  <a:gd name="T11" fmla="*/ 0 h 738"/>
                  <a:gd name="T12" fmla="*/ 0 w 1895"/>
                  <a:gd name="T13" fmla="*/ 192 h 738"/>
                  <a:gd name="T14" fmla="*/ 948 w 1895"/>
                  <a:gd name="T15" fmla="*/ 738 h 738"/>
                  <a:gd name="T16" fmla="*/ 1895 w 1895"/>
                  <a:gd name="T17" fmla="*/ 192 h 738"/>
                  <a:gd name="T18" fmla="*/ 1895 w 1895"/>
                  <a:gd name="T19" fmla="*/ 0 h 738"/>
                  <a:gd name="T20" fmla="*/ 1822 w 1895"/>
                  <a:gd name="T21" fmla="*/ 0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8">
                    <a:moveTo>
                      <a:pt x="1822" y="0"/>
                    </a:moveTo>
                    <a:lnTo>
                      <a:pt x="1822" y="150"/>
                    </a:lnTo>
                    <a:lnTo>
                      <a:pt x="944" y="655"/>
                    </a:lnTo>
                    <a:lnTo>
                      <a:pt x="66" y="150"/>
                    </a:lnTo>
                    <a:lnTo>
                      <a:pt x="66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48" y="738"/>
                    </a:lnTo>
                    <a:lnTo>
                      <a:pt x="1895" y="192"/>
                    </a:lnTo>
                    <a:lnTo>
                      <a:pt x="1895" y="0"/>
                    </a:lnTo>
                    <a:lnTo>
                      <a:pt x="18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</p:grpSp>
      <p:pic>
        <p:nvPicPr>
          <p:cNvPr id="26" name="图片 25" descr="微信截图_202004141814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1425" y="227965"/>
            <a:ext cx="1120775" cy="532765"/>
          </a:xfrm>
          <a:prstGeom prst="rect">
            <a:avLst/>
          </a:prstGeom>
        </p:spPr>
      </p:pic>
      <p:pic>
        <p:nvPicPr>
          <p:cNvPr id="38" name="图片 37" descr="富农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8415" y="189865"/>
            <a:ext cx="1440815" cy="608965"/>
          </a:xfrm>
          <a:prstGeom prst="rect">
            <a:avLst/>
          </a:prstGeom>
        </p:spPr>
      </p:pic>
      <p:sp>
        <p:nvSpPr>
          <p:cNvPr id="7" name="标题 5"/>
          <p:cNvSpPr>
            <a:spLocks noGrp="1"/>
          </p:cNvSpPr>
          <p:nvPr/>
        </p:nvSpPr>
        <p:spPr>
          <a:xfrm>
            <a:off x="1145540" y="189865"/>
            <a:ext cx="2294890" cy="63182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defTabSz="914400">
              <a:spcBef>
                <a:spcPts val="0"/>
              </a:spcBef>
            </a:pPr>
            <a:r>
              <a:rPr lang="zh-CN" altLang="en-US" sz="2800" b="0" dirty="0" smtClean="0">
                <a:solidFill>
                  <a:schemeClr val="bg1"/>
                </a:solidFill>
                <a:effectLst/>
                <a:latin typeface="方正正中黑简体" panose="02000000000000000000" charset="-122"/>
                <a:ea typeface="方正正中黑简体" panose="02000000000000000000" charset="-122"/>
                <a:sym typeface="+mn-ea"/>
              </a:rPr>
              <a:t>核心功能</a:t>
            </a:r>
          </a:p>
        </p:txBody>
      </p:sp>
      <p:sp>
        <p:nvSpPr>
          <p:cNvPr id="4" name="矩形 3"/>
          <p:cNvSpPr/>
          <p:nvPr/>
        </p:nvSpPr>
        <p:spPr>
          <a:xfrm>
            <a:off x="3051810" y="2077085"/>
            <a:ext cx="1130935" cy="779145"/>
          </a:xfrm>
          <a:prstGeom prst="rect">
            <a:avLst/>
          </a:prstGeom>
          <a:noFill/>
          <a:ln w="25400">
            <a:noFill/>
          </a:ln>
          <a:effectLst>
            <a:outerShdw blurRad="393700" dist="63500" dir="8100000" sx="112000" sy="112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sym typeface="思源黑体 CN Normal" panose="020B0400000000000000" pitchFamily="34" charset="-122"/>
              </a:rPr>
              <a:t>08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745105" y="3303270"/>
            <a:ext cx="1744345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帐务</a:t>
            </a:r>
            <a:r>
              <a:rPr 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核对</a:t>
            </a:r>
            <a:endParaRPr lang="en-US" altLang="zh-CN" sz="2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</a:t>
            </a:r>
            <a:endParaRPr 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" name="Rounded Rectangle 15"/>
          <p:cNvSpPr/>
          <p:nvPr/>
        </p:nvSpPr>
        <p:spPr>
          <a:xfrm>
            <a:off x="5778500" y="3218815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开票管理</a:t>
            </a:r>
          </a:p>
        </p:txBody>
      </p:sp>
      <p:sp>
        <p:nvSpPr>
          <p:cNvPr id="6" name="Rounded Rectangle 15"/>
          <p:cNvSpPr/>
          <p:nvPr/>
        </p:nvSpPr>
        <p:spPr>
          <a:xfrm>
            <a:off x="5778500" y="4171315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智能磅单</a:t>
            </a:r>
          </a:p>
        </p:txBody>
      </p:sp>
      <p:sp>
        <p:nvSpPr>
          <p:cNvPr id="8" name="Rounded Rectangle 15"/>
          <p:cNvSpPr/>
          <p:nvPr/>
        </p:nvSpPr>
        <p:spPr>
          <a:xfrm>
            <a:off x="7875905" y="2266315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电子发票</a:t>
            </a:r>
            <a:endParaRPr lang="zh-CN" sz="2000">
              <a:solidFill>
                <a:schemeClr val="bg1"/>
              </a:solidFill>
              <a:latin typeface="Calibri" panose="020F05020202040302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10" name="Rounded Rectangle 15"/>
          <p:cNvSpPr/>
          <p:nvPr/>
        </p:nvSpPr>
        <p:spPr>
          <a:xfrm>
            <a:off x="5778500" y="2266315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定金核查</a:t>
            </a:r>
          </a:p>
        </p:txBody>
      </p:sp>
      <p:sp>
        <p:nvSpPr>
          <p:cNvPr id="11" name="Rounded Rectangle 15"/>
          <p:cNvSpPr/>
          <p:nvPr/>
        </p:nvSpPr>
        <p:spPr>
          <a:xfrm>
            <a:off x="7875905" y="3197860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电子账单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16200000">
            <a:off x="2409825" y="2068195"/>
            <a:ext cx="2446655" cy="2983865"/>
            <a:chOff x="1880" y="2499"/>
            <a:chExt cx="4102" cy="5312"/>
          </a:xfrm>
        </p:grpSpPr>
        <p:grpSp>
          <p:nvGrpSpPr>
            <p:cNvPr id="13" name="组合 12"/>
            <p:cNvGrpSpPr/>
            <p:nvPr/>
          </p:nvGrpSpPr>
          <p:grpSpPr>
            <a:xfrm>
              <a:off x="1921" y="2499"/>
              <a:ext cx="4010" cy="1621"/>
              <a:chOff x="4478338" y="1241901"/>
              <a:chExt cx="3238500" cy="1309688"/>
            </a:xfrm>
            <a:solidFill>
              <a:schemeClr val="bg1"/>
            </a:solidFill>
          </p:grpSpPr>
          <p:sp>
            <p:nvSpPr>
              <p:cNvPr id="17" name="Freeform 5"/>
              <p:cNvSpPr/>
              <p:nvPr/>
            </p:nvSpPr>
            <p:spPr bwMode="auto">
              <a:xfrm>
                <a:off x="4478338" y="1241901"/>
                <a:ext cx="3238500" cy="1309688"/>
              </a:xfrm>
              <a:custGeom>
                <a:avLst/>
                <a:gdLst>
                  <a:gd name="T0" fmla="*/ 13 w 2040"/>
                  <a:gd name="T1" fmla="*/ 825 h 825"/>
                  <a:gd name="T2" fmla="*/ 13 w 2040"/>
                  <a:gd name="T3" fmla="*/ 603 h 825"/>
                  <a:gd name="T4" fmla="*/ 1020 w 2040"/>
                  <a:gd name="T5" fmla="*/ 22 h 825"/>
                  <a:gd name="T6" fmla="*/ 2026 w 2040"/>
                  <a:gd name="T7" fmla="*/ 603 h 825"/>
                  <a:gd name="T8" fmla="*/ 2026 w 2040"/>
                  <a:gd name="T9" fmla="*/ 825 h 825"/>
                  <a:gd name="T10" fmla="*/ 2040 w 2040"/>
                  <a:gd name="T11" fmla="*/ 825 h 825"/>
                  <a:gd name="T12" fmla="*/ 2040 w 2040"/>
                  <a:gd name="T13" fmla="*/ 591 h 825"/>
                  <a:gd name="T14" fmla="*/ 1020 w 2040"/>
                  <a:gd name="T15" fmla="*/ 0 h 825"/>
                  <a:gd name="T16" fmla="*/ 0 w 2040"/>
                  <a:gd name="T17" fmla="*/ 591 h 825"/>
                  <a:gd name="T18" fmla="*/ 0 w 2040"/>
                  <a:gd name="T19" fmla="*/ 825 h 825"/>
                  <a:gd name="T20" fmla="*/ 13 w 2040"/>
                  <a:gd name="T21" fmla="*/ 825 h 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5">
                    <a:moveTo>
                      <a:pt x="13" y="825"/>
                    </a:moveTo>
                    <a:lnTo>
                      <a:pt x="13" y="603"/>
                    </a:lnTo>
                    <a:lnTo>
                      <a:pt x="1020" y="22"/>
                    </a:lnTo>
                    <a:lnTo>
                      <a:pt x="2026" y="603"/>
                    </a:lnTo>
                    <a:lnTo>
                      <a:pt x="2026" y="825"/>
                    </a:lnTo>
                    <a:lnTo>
                      <a:pt x="2040" y="825"/>
                    </a:lnTo>
                    <a:lnTo>
                      <a:pt x="2040" y="591"/>
                    </a:lnTo>
                    <a:lnTo>
                      <a:pt x="1020" y="0"/>
                    </a:lnTo>
                    <a:lnTo>
                      <a:pt x="0" y="591"/>
                    </a:lnTo>
                    <a:lnTo>
                      <a:pt x="0" y="825"/>
                    </a:lnTo>
                    <a:lnTo>
                      <a:pt x="13" y="82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19" name="Freeform 9"/>
              <p:cNvSpPr/>
              <p:nvPr/>
            </p:nvSpPr>
            <p:spPr bwMode="auto">
              <a:xfrm>
                <a:off x="4592638" y="1386364"/>
                <a:ext cx="3008313" cy="1165225"/>
              </a:xfrm>
              <a:custGeom>
                <a:avLst/>
                <a:gdLst>
                  <a:gd name="T0" fmla="*/ 66 w 1895"/>
                  <a:gd name="T1" fmla="*/ 734 h 734"/>
                  <a:gd name="T2" fmla="*/ 66 w 1895"/>
                  <a:gd name="T3" fmla="*/ 587 h 734"/>
                  <a:gd name="T4" fmla="*/ 944 w 1895"/>
                  <a:gd name="T5" fmla="*/ 81 h 734"/>
                  <a:gd name="T6" fmla="*/ 1822 w 1895"/>
                  <a:gd name="T7" fmla="*/ 587 h 734"/>
                  <a:gd name="T8" fmla="*/ 1822 w 1895"/>
                  <a:gd name="T9" fmla="*/ 734 h 734"/>
                  <a:gd name="T10" fmla="*/ 1895 w 1895"/>
                  <a:gd name="T11" fmla="*/ 734 h 734"/>
                  <a:gd name="T12" fmla="*/ 1895 w 1895"/>
                  <a:gd name="T13" fmla="*/ 546 h 734"/>
                  <a:gd name="T14" fmla="*/ 948 w 1895"/>
                  <a:gd name="T15" fmla="*/ 0 h 734"/>
                  <a:gd name="T16" fmla="*/ 0 w 1895"/>
                  <a:gd name="T17" fmla="*/ 546 h 734"/>
                  <a:gd name="T18" fmla="*/ 0 w 1895"/>
                  <a:gd name="T19" fmla="*/ 734 h 734"/>
                  <a:gd name="T20" fmla="*/ 66 w 1895"/>
                  <a:gd name="T21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4">
                    <a:moveTo>
                      <a:pt x="66" y="734"/>
                    </a:moveTo>
                    <a:lnTo>
                      <a:pt x="66" y="587"/>
                    </a:lnTo>
                    <a:lnTo>
                      <a:pt x="944" y="81"/>
                    </a:lnTo>
                    <a:lnTo>
                      <a:pt x="1822" y="587"/>
                    </a:lnTo>
                    <a:lnTo>
                      <a:pt x="1822" y="734"/>
                    </a:lnTo>
                    <a:lnTo>
                      <a:pt x="1895" y="734"/>
                    </a:lnTo>
                    <a:lnTo>
                      <a:pt x="1895" y="546"/>
                    </a:lnTo>
                    <a:lnTo>
                      <a:pt x="948" y="0"/>
                    </a:lnTo>
                    <a:lnTo>
                      <a:pt x="0" y="546"/>
                    </a:lnTo>
                    <a:lnTo>
                      <a:pt x="0" y="734"/>
                    </a:lnTo>
                    <a:lnTo>
                      <a:pt x="66" y="7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1880" y="6149"/>
              <a:ext cx="4103" cy="1663"/>
              <a:chOff x="4478338" y="3976688"/>
              <a:chExt cx="3238500" cy="1312863"/>
            </a:xfrm>
            <a:solidFill>
              <a:schemeClr val="bg1"/>
            </a:solidFill>
          </p:grpSpPr>
          <p:sp>
            <p:nvSpPr>
              <p:cNvPr id="22" name="Freeform 6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  <a:gd name="T20" fmla="*/ 1020 w 2040"/>
                  <a:gd name="T21" fmla="*/ 807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  <a:lnTo>
                      <a:pt x="1020" y="80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3" name="Freeform 7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4" name="Freeform 8"/>
              <p:cNvSpPr/>
              <p:nvPr/>
            </p:nvSpPr>
            <p:spPr bwMode="auto">
              <a:xfrm>
                <a:off x="4592638" y="3976688"/>
                <a:ext cx="3008313" cy="1171575"/>
              </a:xfrm>
              <a:custGeom>
                <a:avLst/>
                <a:gdLst>
                  <a:gd name="T0" fmla="*/ 1822 w 1895"/>
                  <a:gd name="T1" fmla="*/ 0 h 738"/>
                  <a:gd name="T2" fmla="*/ 1822 w 1895"/>
                  <a:gd name="T3" fmla="*/ 150 h 738"/>
                  <a:gd name="T4" fmla="*/ 944 w 1895"/>
                  <a:gd name="T5" fmla="*/ 655 h 738"/>
                  <a:gd name="T6" fmla="*/ 66 w 1895"/>
                  <a:gd name="T7" fmla="*/ 150 h 738"/>
                  <a:gd name="T8" fmla="*/ 66 w 1895"/>
                  <a:gd name="T9" fmla="*/ 0 h 738"/>
                  <a:gd name="T10" fmla="*/ 0 w 1895"/>
                  <a:gd name="T11" fmla="*/ 0 h 738"/>
                  <a:gd name="T12" fmla="*/ 0 w 1895"/>
                  <a:gd name="T13" fmla="*/ 192 h 738"/>
                  <a:gd name="T14" fmla="*/ 948 w 1895"/>
                  <a:gd name="T15" fmla="*/ 738 h 738"/>
                  <a:gd name="T16" fmla="*/ 1895 w 1895"/>
                  <a:gd name="T17" fmla="*/ 192 h 738"/>
                  <a:gd name="T18" fmla="*/ 1895 w 1895"/>
                  <a:gd name="T19" fmla="*/ 0 h 738"/>
                  <a:gd name="T20" fmla="*/ 1822 w 1895"/>
                  <a:gd name="T21" fmla="*/ 0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8">
                    <a:moveTo>
                      <a:pt x="1822" y="0"/>
                    </a:moveTo>
                    <a:lnTo>
                      <a:pt x="1822" y="150"/>
                    </a:lnTo>
                    <a:lnTo>
                      <a:pt x="944" y="655"/>
                    </a:lnTo>
                    <a:lnTo>
                      <a:pt x="66" y="150"/>
                    </a:lnTo>
                    <a:lnTo>
                      <a:pt x="66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48" y="738"/>
                    </a:lnTo>
                    <a:lnTo>
                      <a:pt x="1895" y="192"/>
                    </a:lnTo>
                    <a:lnTo>
                      <a:pt x="1895" y="0"/>
                    </a:lnTo>
                    <a:lnTo>
                      <a:pt x="18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</p:grpSp>
      <p:pic>
        <p:nvPicPr>
          <p:cNvPr id="26" name="图片 25" descr="微信截图_202004141814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1425" y="227965"/>
            <a:ext cx="1120775" cy="532765"/>
          </a:xfrm>
          <a:prstGeom prst="rect">
            <a:avLst/>
          </a:prstGeom>
        </p:spPr>
      </p:pic>
      <p:pic>
        <p:nvPicPr>
          <p:cNvPr id="38" name="图片 37" descr="富农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8415" y="189865"/>
            <a:ext cx="1440815" cy="608965"/>
          </a:xfrm>
          <a:prstGeom prst="rect">
            <a:avLst/>
          </a:prstGeom>
        </p:spPr>
      </p:pic>
      <p:sp>
        <p:nvSpPr>
          <p:cNvPr id="7" name="标题 5"/>
          <p:cNvSpPr>
            <a:spLocks noGrp="1"/>
          </p:cNvSpPr>
          <p:nvPr/>
        </p:nvSpPr>
        <p:spPr>
          <a:xfrm>
            <a:off x="1145540" y="189865"/>
            <a:ext cx="2294890" cy="63182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defTabSz="914400">
              <a:spcBef>
                <a:spcPts val="0"/>
              </a:spcBef>
            </a:pPr>
            <a:r>
              <a:rPr lang="zh-CN" altLang="en-US" sz="2800" b="0" dirty="0" smtClean="0">
                <a:solidFill>
                  <a:schemeClr val="bg1"/>
                </a:solidFill>
                <a:effectLst/>
                <a:latin typeface="方正正中黑简体" panose="02000000000000000000" charset="-122"/>
                <a:ea typeface="方正正中黑简体" panose="02000000000000000000" charset="-122"/>
                <a:sym typeface="+mn-ea"/>
              </a:rPr>
              <a:t>核心功能</a:t>
            </a:r>
          </a:p>
        </p:txBody>
      </p:sp>
      <p:sp>
        <p:nvSpPr>
          <p:cNvPr id="4" name="矩形 3"/>
          <p:cNvSpPr/>
          <p:nvPr/>
        </p:nvSpPr>
        <p:spPr>
          <a:xfrm>
            <a:off x="3051810" y="2077085"/>
            <a:ext cx="1130935" cy="779145"/>
          </a:xfrm>
          <a:prstGeom prst="rect">
            <a:avLst/>
          </a:prstGeom>
          <a:noFill/>
          <a:ln w="25400">
            <a:noFill/>
          </a:ln>
          <a:effectLst>
            <a:outerShdw blurRad="393700" dist="63500" dir="8100000" sx="112000" sy="112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sym typeface="思源黑体 CN Normal" panose="020B0400000000000000" pitchFamily="34" charset="-122"/>
              </a:rPr>
              <a:t>09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745105" y="3303270"/>
            <a:ext cx="1744345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报表</a:t>
            </a:r>
            <a:r>
              <a:rPr 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管理</a:t>
            </a:r>
            <a:endParaRPr lang="en-US" altLang="zh-CN" sz="2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中心</a:t>
            </a:r>
            <a:endParaRPr 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0" name="Rounded Rectangle 15"/>
          <p:cNvSpPr/>
          <p:nvPr/>
        </p:nvSpPr>
        <p:spPr>
          <a:xfrm>
            <a:off x="5897880" y="3288665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销售表</a:t>
            </a:r>
            <a:endParaRPr lang="zh-CN" sz="2000">
              <a:solidFill>
                <a:schemeClr val="bg1"/>
              </a:solidFill>
              <a:latin typeface="Calibri" panose="020F05020202040302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32" name="Rounded Rectangle 15"/>
          <p:cNvSpPr/>
          <p:nvPr/>
        </p:nvSpPr>
        <p:spPr>
          <a:xfrm>
            <a:off x="5897880" y="4241165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应收表</a:t>
            </a:r>
          </a:p>
        </p:txBody>
      </p:sp>
      <p:sp>
        <p:nvSpPr>
          <p:cNvPr id="34" name="Rounded Rectangle 15"/>
          <p:cNvSpPr/>
          <p:nvPr/>
        </p:nvSpPr>
        <p:spPr>
          <a:xfrm>
            <a:off x="7995285" y="2336165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提货进度表</a:t>
            </a:r>
            <a:endParaRPr lang="zh-CN" sz="2000">
              <a:solidFill>
                <a:schemeClr val="bg1"/>
              </a:solidFill>
              <a:latin typeface="Calibri" panose="020F05020202040302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35" name="Rounded Rectangle 15"/>
          <p:cNvSpPr/>
          <p:nvPr/>
        </p:nvSpPr>
        <p:spPr>
          <a:xfrm>
            <a:off x="5897880" y="2336165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头寸表</a:t>
            </a:r>
            <a:endParaRPr lang="zh-CN" sz="2000">
              <a:solidFill>
                <a:schemeClr val="bg1"/>
              </a:solidFill>
              <a:latin typeface="Calibri" panose="020F0502020204030204" charset="0"/>
              <a:ea typeface="宋体" panose="02010600030101010101" pitchFamily="2" charset="-122"/>
              <a:sym typeface="+mn-ea"/>
            </a:endParaRPr>
          </a:p>
        </p:txBody>
      </p:sp>
      <p:sp>
        <p:nvSpPr>
          <p:cNvPr id="12" name="Rounded Rectangle 15"/>
          <p:cNvSpPr/>
          <p:nvPr/>
        </p:nvSpPr>
        <p:spPr>
          <a:xfrm>
            <a:off x="7995285" y="3267710"/>
            <a:ext cx="1562100" cy="66611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IN" sz="2000" dirty="0">
                <a:latin typeface="思源黑体" panose="020B0400000000000000" charset="-122"/>
                <a:ea typeface="思源黑体" panose="020B0400000000000000" charset="-122"/>
                <a:cs typeface="Lato Medium" panose="020F0602020204030203" pitchFamily="34" charset="0"/>
                <a:sym typeface="字魂105号-简雅黑" panose="00000500000000000000" pitchFamily="2" charset="-122"/>
              </a:rPr>
              <a:t>各类分析表</a:t>
            </a:r>
            <a:endParaRPr lang="zh-CN" sz="2000">
              <a:solidFill>
                <a:schemeClr val="bg1"/>
              </a:solidFill>
              <a:latin typeface="Calibri" panose="020F0502020204030204" charset="0"/>
              <a:ea typeface="宋体" panose="0201060003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16200000">
            <a:off x="2409825" y="2068195"/>
            <a:ext cx="2446655" cy="2983865"/>
            <a:chOff x="1880" y="2499"/>
            <a:chExt cx="4102" cy="5312"/>
          </a:xfrm>
        </p:grpSpPr>
        <p:grpSp>
          <p:nvGrpSpPr>
            <p:cNvPr id="13" name="组合 12"/>
            <p:cNvGrpSpPr/>
            <p:nvPr/>
          </p:nvGrpSpPr>
          <p:grpSpPr>
            <a:xfrm>
              <a:off x="1921" y="2499"/>
              <a:ext cx="4010" cy="1621"/>
              <a:chOff x="4478338" y="1241901"/>
              <a:chExt cx="3238500" cy="1309688"/>
            </a:xfrm>
            <a:solidFill>
              <a:schemeClr val="bg1"/>
            </a:solidFill>
          </p:grpSpPr>
          <p:sp>
            <p:nvSpPr>
              <p:cNvPr id="17" name="Freeform 5"/>
              <p:cNvSpPr/>
              <p:nvPr/>
            </p:nvSpPr>
            <p:spPr bwMode="auto">
              <a:xfrm>
                <a:off x="4478338" y="1241901"/>
                <a:ext cx="3238500" cy="1309688"/>
              </a:xfrm>
              <a:custGeom>
                <a:avLst/>
                <a:gdLst>
                  <a:gd name="T0" fmla="*/ 13 w 2040"/>
                  <a:gd name="T1" fmla="*/ 825 h 825"/>
                  <a:gd name="T2" fmla="*/ 13 w 2040"/>
                  <a:gd name="T3" fmla="*/ 603 h 825"/>
                  <a:gd name="T4" fmla="*/ 1020 w 2040"/>
                  <a:gd name="T5" fmla="*/ 22 h 825"/>
                  <a:gd name="T6" fmla="*/ 2026 w 2040"/>
                  <a:gd name="T7" fmla="*/ 603 h 825"/>
                  <a:gd name="T8" fmla="*/ 2026 w 2040"/>
                  <a:gd name="T9" fmla="*/ 825 h 825"/>
                  <a:gd name="T10" fmla="*/ 2040 w 2040"/>
                  <a:gd name="T11" fmla="*/ 825 h 825"/>
                  <a:gd name="T12" fmla="*/ 2040 w 2040"/>
                  <a:gd name="T13" fmla="*/ 591 h 825"/>
                  <a:gd name="T14" fmla="*/ 1020 w 2040"/>
                  <a:gd name="T15" fmla="*/ 0 h 825"/>
                  <a:gd name="T16" fmla="*/ 0 w 2040"/>
                  <a:gd name="T17" fmla="*/ 591 h 825"/>
                  <a:gd name="T18" fmla="*/ 0 w 2040"/>
                  <a:gd name="T19" fmla="*/ 825 h 825"/>
                  <a:gd name="T20" fmla="*/ 13 w 2040"/>
                  <a:gd name="T21" fmla="*/ 825 h 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5">
                    <a:moveTo>
                      <a:pt x="13" y="825"/>
                    </a:moveTo>
                    <a:lnTo>
                      <a:pt x="13" y="603"/>
                    </a:lnTo>
                    <a:lnTo>
                      <a:pt x="1020" y="22"/>
                    </a:lnTo>
                    <a:lnTo>
                      <a:pt x="2026" y="603"/>
                    </a:lnTo>
                    <a:lnTo>
                      <a:pt x="2026" y="825"/>
                    </a:lnTo>
                    <a:lnTo>
                      <a:pt x="2040" y="825"/>
                    </a:lnTo>
                    <a:lnTo>
                      <a:pt x="2040" y="591"/>
                    </a:lnTo>
                    <a:lnTo>
                      <a:pt x="1020" y="0"/>
                    </a:lnTo>
                    <a:lnTo>
                      <a:pt x="0" y="591"/>
                    </a:lnTo>
                    <a:lnTo>
                      <a:pt x="0" y="825"/>
                    </a:lnTo>
                    <a:lnTo>
                      <a:pt x="13" y="82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19" name="Freeform 9"/>
              <p:cNvSpPr/>
              <p:nvPr/>
            </p:nvSpPr>
            <p:spPr bwMode="auto">
              <a:xfrm>
                <a:off x="4592638" y="1386364"/>
                <a:ext cx="3008313" cy="1165225"/>
              </a:xfrm>
              <a:custGeom>
                <a:avLst/>
                <a:gdLst>
                  <a:gd name="T0" fmla="*/ 66 w 1895"/>
                  <a:gd name="T1" fmla="*/ 734 h 734"/>
                  <a:gd name="T2" fmla="*/ 66 w 1895"/>
                  <a:gd name="T3" fmla="*/ 587 h 734"/>
                  <a:gd name="T4" fmla="*/ 944 w 1895"/>
                  <a:gd name="T5" fmla="*/ 81 h 734"/>
                  <a:gd name="T6" fmla="*/ 1822 w 1895"/>
                  <a:gd name="T7" fmla="*/ 587 h 734"/>
                  <a:gd name="T8" fmla="*/ 1822 w 1895"/>
                  <a:gd name="T9" fmla="*/ 734 h 734"/>
                  <a:gd name="T10" fmla="*/ 1895 w 1895"/>
                  <a:gd name="T11" fmla="*/ 734 h 734"/>
                  <a:gd name="T12" fmla="*/ 1895 w 1895"/>
                  <a:gd name="T13" fmla="*/ 546 h 734"/>
                  <a:gd name="T14" fmla="*/ 948 w 1895"/>
                  <a:gd name="T15" fmla="*/ 0 h 734"/>
                  <a:gd name="T16" fmla="*/ 0 w 1895"/>
                  <a:gd name="T17" fmla="*/ 546 h 734"/>
                  <a:gd name="T18" fmla="*/ 0 w 1895"/>
                  <a:gd name="T19" fmla="*/ 734 h 734"/>
                  <a:gd name="T20" fmla="*/ 66 w 1895"/>
                  <a:gd name="T21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4">
                    <a:moveTo>
                      <a:pt x="66" y="734"/>
                    </a:moveTo>
                    <a:lnTo>
                      <a:pt x="66" y="587"/>
                    </a:lnTo>
                    <a:lnTo>
                      <a:pt x="944" y="81"/>
                    </a:lnTo>
                    <a:lnTo>
                      <a:pt x="1822" y="587"/>
                    </a:lnTo>
                    <a:lnTo>
                      <a:pt x="1822" y="734"/>
                    </a:lnTo>
                    <a:lnTo>
                      <a:pt x="1895" y="734"/>
                    </a:lnTo>
                    <a:lnTo>
                      <a:pt x="1895" y="546"/>
                    </a:lnTo>
                    <a:lnTo>
                      <a:pt x="948" y="0"/>
                    </a:lnTo>
                    <a:lnTo>
                      <a:pt x="0" y="546"/>
                    </a:lnTo>
                    <a:lnTo>
                      <a:pt x="0" y="734"/>
                    </a:lnTo>
                    <a:lnTo>
                      <a:pt x="66" y="7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1880" y="6149"/>
              <a:ext cx="4103" cy="1663"/>
              <a:chOff x="4478338" y="3976688"/>
              <a:chExt cx="3238500" cy="1312863"/>
            </a:xfrm>
            <a:solidFill>
              <a:schemeClr val="bg1"/>
            </a:solidFill>
          </p:grpSpPr>
          <p:sp>
            <p:nvSpPr>
              <p:cNvPr id="22" name="Freeform 6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  <a:gd name="T20" fmla="*/ 1020 w 2040"/>
                  <a:gd name="T21" fmla="*/ 807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  <a:lnTo>
                      <a:pt x="1020" y="80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3" name="Freeform 7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4" name="Freeform 8"/>
              <p:cNvSpPr/>
              <p:nvPr/>
            </p:nvSpPr>
            <p:spPr bwMode="auto">
              <a:xfrm>
                <a:off x="4592638" y="3976688"/>
                <a:ext cx="3008313" cy="1171575"/>
              </a:xfrm>
              <a:custGeom>
                <a:avLst/>
                <a:gdLst>
                  <a:gd name="T0" fmla="*/ 1822 w 1895"/>
                  <a:gd name="T1" fmla="*/ 0 h 738"/>
                  <a:gd name="T2" fmla="*/ 1822 w 1895"/>
                  <a:gd name="T3" fmla="*/ 150 h 738"/>
                  <a:gd name="T4" fmla="*/ 944 w 1895"/>
                  <a:gd name="T5" fmla="*/ 655 h 738"/>
                  <a:gd name="T6" fmla="*/ 66 w 1895"/>
                  <a:gd name="T7" fmla="*/ 150 h 738"/>
                  <a:gd name="T8" fmla="*/ 66 w 1895"/>
                  <a:gd name="T9" fmla="*/ 0 h 738"/>
                  <a:gd name="T10" fmla="*/ 0 w 1895"/>
                  <a:gd name="T11" fmla="*/ 0 h 738"/>
                  <a:gd name="T12" fmla="*/ 0 w 1895"/>
                  <a:gd name="T13" fmla="*/ 192 h 738"/>
                  <a:gd name="T14" fmla="*/ 948 w 1895"/>
                  <a:gd name="T15" fmla="*/ 738 h 738"/>
                  <a:gd name="T16" fmla="*/ 1895 w 1895"/>
                  <a:gd name="T17" fmla="*/ 192 h 738"/>
                  <a:gd name="T18" fmla="*/ 1895 w 1895"/>
                  <a:gd name="T19" fmla="*/ 0 h 738"/>
                  <a:gd name="T20" fmla="*/ 1822 w 1895"/>
                  <a:gd name="T21" fmla="*/ 0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8">
                    <a:moveTo>
                      <a:pt x="1822" y="0"/>
                    </a:moveTo>
                    <a:lnTo>
                      <a:pt x="1822" y="150"/>
                    </a:lnTo>
                    <a:lnTo>
                      <a:pt x="944" y="655"/>
                    </a:lnTo>
                    <a:lnTo>
                      <a:pt x="66" y="150"/>
                    </a:lnTo>
                    <a:lnTo>
                      <a:pt x="66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48" y="738"/>
                    </a:lnTo>
                    <a:lnTo>
                      <a:pt x="1895" y="192"/>
                    </a:lnTo>
                    <a:lnTo>
                      <a:pt x="1895" y="0"/>
                    </a:lnTo>
                    <a:lnTo>
                      <a:pt x="18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</p:grpSp>
      <p:pic>
        <p:nvPicPr>
          <p:cNvPr id="26" name="图片 25" descr="微信截图_202004141814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1425" y="227965"/>
            <a:ext cx="1120775" cy="532765"/>
          </a:xfrm>
          <a:prstGeom prst="rect">
            <a:avLst/>
          </a:prstGeom>
        </p:spPr>
      </p:pic>
      <p:pic>
        <p:nvPicPr>
          <p:cNvPr id="38" name="图片 37" descr="富农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8415" y="189865"/>
            <a:ext cx="1440815" cy="608965"/>
          </a:xfrm>
          <a:prstGeom prst="rect">
            <a:avLst/>
          </a:prstGeom>
        </p:spPr>
      </p:pic>
      <p:sp>
        <p:nvSpPr>
          <p:cNvPr id="7" name="标题 5"/>
          <p:cNvSpPr>
            <a:spLocks noGrp="1"/>
          </p:cNvSpPr>
          <p:nvPr/>
        </p:nvSpPr>
        <p:spPr>
          <a:xfrm>
            <a:off x="1145540" y="189865"/>
            <a:ext cx="2294890" cy="63182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defTabSz="914400">
              <a:spcBef>
                <a:spcPts val="0"/>
              </a:spcBef>
            </a:pPr>
            <a:r>
              <a:rPr lang="zh-CN" altLang="en-US" sz="2800" b="0" dirty="0" smtClean="0">
                <a:solidFill>
                  <a:schemeClr val="bg1"/>
                </a:solidFill>
                <a:effectLst/>
                <a:latin typeface="方正正中黑简体" panose="02000000000000000000" charset="-122"/>
                <a:ea typeface="方正正中黑简体" panose="02000000000000000000" charset="-122"/>
                <a:sym typeface="+mn-ea"/>
              </a:rPr>
              <a:t>核心功能</a:t>
            </a:r>
          </a:p>
        </p:txBody>
      </p:sp>
      <p:sp>
        <p:nvSpPr>
          <p:cNvPr id="4" name="矩形 3"/>
          <p:cNvSpPr/>
          <p:nvPr/>
        </p:nvSpPr>
        <p:spPr>
          <a:xfrm>
            <a:off x="3051810" y="2077085"/>
            <a:ext cx="1130935" cy="779145"/>
          </a:xfrm>
          <a:prstGeom prst="rect">
            <a:avLst/>
          </a:prstGeom>
          <a:noFill/>
          <a:ln w="25400">
            <a:noFill/>
          </a:ln>
          <a:effectLst>
            <a:outerShdw blurRad="393700" dist="63500" dir="8100000" sx="112000" sy="112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sym typeface="思源黑体 CN Normal" panose="020B0400000000000000" pitchFamily="34" charset="-122"/>
              </a:rPr>
              <a:t>10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745105" y="3303270"/>
            <a:ext cx="1744345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售后服务</a:t>
            </a:r>
            <a:endParaRPr lang="en-US" altLang="zh-CN" sz="2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中心</a:t>
            </a:r>
            <a:endParaRPr 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6743065" y="2716530"/>
            <a:ext cx="1870075" cy="1617980"/>
            <a:chOff x="9429" y="4153"/>
            <a:chExt cx="2460" cy="2548"/>
          </a:xfrm>
        </p:grpSpPr>
        <p:sp>
          <p:nvSpPr>
            <p:cNvPr id="30" name="Rounded Rectangle 15"/>
            <p:cNvSpPr/>
            <p:nvPr/>
          </p:nvSpPr>
          <p:spPr>
            <a:xfrm>
              <a:off x="9429" y="5653"/>
              <a:ext cx="2460" cy="1049"/>
            </a:xfrm>
            <a:prstGeom prst="roundRect">
              <a:avLst>
                <a:gd name="adj" fmla="val 9770"/>
              </a:avLst>
            </a:pr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IN" sz="2000" dirty="0">
                  <a:latin typeface="思源黑体" panose="020B0400000000000000" charset="-122"/>
                  <a:ea typeface="思源黑体" panose="020B0400000000000000" charset="-122"/>
                  <a:cs typeface="Lato Medium" panose="020F0602020204030203" pitchFamily="34" charset="0"/>
                  <a:sym typeface="字魂105号-简雅黑" panose="00000500000000000000" pitchFamily="2" charset="-122"/>
                </a:rPr>
                <a:t>用户建议</a:t>
              </a:r>
            </a:p>
          </p:txBody>
        </p:sp>
        <p:sp>
          <p:nvSpPr>
            <p:cNvPr id="35" name="Rounded Rectangle 15"/>
            <p:cNvSpPr/>
            <p:nvPr/>
          </p:nvSpPr>
          <p:spPr>
            <a:xfrm>
              <a:off x="9429" y="4153"/>
              <a:ext cx="2460" cy="1049"/>
            </a:xfrm>
            <a:prstGeom prst="roundRect">
              <a:avLst>
                <a:gd name="adj" fmla="val 9770"/>
              </a:avLst>
            </a:pr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IN" sz="2000" dirty="0">
                  <a:latin typeface="思源黑体" panose="020B0400000000000000" charset="-122"/>
                  <a:ea typeface="思源黑体" panose="020B0400000000000000" charset="-122"/>
                  <a:cs typeface="Lato Medium" panose="020F0602020204030203" pitchFamily="34" charset="0"/>
                  <a:sym typeface="字魂105号-简雅黑" panose="00000500000000000000" pitchFamily="2" charset="-122"/>
                </a:rPr>
                <a:t>客诉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66"/>
          <p:cNvGrpSpPr/>
          <p:nvPr/>
        </p:nvGrpSpPr>
        <p:grpSpPr>
          <a:xfrm>
            <a:off x="7109460" y="2901950"/>
            <a:ext cx="174625" cy="175260"/>
            <a:chOff x="2218721" y="3717673"/>
            <a:chExt cx="248226" cy="248226"/>
          </a:xfrm>
          <a:solidFill>
            <a:srgbClr val="040822"/>
          </a:solidFill>
        </p:grpSpPr>
        <p:sp>
          <p:nvSpPr>
            <p:cNvPr id="71" name="椭圆 70"/>
            <p:cNvSpPr/>
            <p:nvPr/>
          </p:nvSpPr>
          <p:spPr>
            <a:xfrm>
              <a:off x="2218721" y="3717673"/>
              <a:ext cx="248226" cy="24822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sp>
          <p:nvSpPr>
            <p:cNvPr id="72" name="椭圆 71"/>
            <p:cNvSpPr/>
            <p:nvPr/>
          </p:nvSpPr>
          <p:spPr>
            <a:xfrm>
              <a:off x="2262420" y="3763753"/>
              <a:ext cx="156066" cy="156066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</p:grpSp>
      <p:grpSp>
        <p:nvGrpSpPr>
          <p:cNvPr id="9" name="组合 73"/>
          <p:cNvGrpSpPr/>
          <p:nvPr/>
        </p:nvGrpSpPr>
        <p:grpSpPr>
          <a:xfrm>
            <a:off x="7264615" y="1744980"/>
            <a:ext cx="1673010" cy="568960"/>
            <a:chOff x="4806096" y="2627317"/>
            <a:chExt cx="1442304" cy="655815"/>
          </a:xfrm>
          <a:solidFill>
            <a:srgbClr val="0082CE"/>
          </a:solidFill>
        </p:grpSpPr>
        <p:sp>
          <p:nvSpPr>
            <p:cNvPr id="75" name="矩形 74"/>
            <p:cNvSpPr/>
            <p:nvPr/>
          </p:nvSpPr>
          <p:spPr>
            <a:xfrm>
              <a:off x="4806316" y="2705100"/>
              <a:ext cx="1442084" cy="4953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65" b="1">
                <a:solidFill>
                  <a:schemeClr val="bg1">
                    <a:lumMod val="95000"/>
                  </a:schemeClr>
                </a:solidFill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pic>
          <p:nvPicPr>
            <p:cNvPr id="76" name="图片 75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 t="76775"/>
            <a:stretch>
              <a:fillRect/>
            </a:stretch>
          </p:blipFill>
          <p:spPr>
            <a:xfrm rot="16200000" flipH="1">
              <a:off x="4505604" y="2927808"/>
              <a:ext cx="655815" cy="54832"/>
            </a:xfrm>
            <a:prstGeom prst="rect">
              <a:avLst/>
            </a:prstGeom>
            <a:grpFill/>
          </p:spPr>
        </p:pic>
        <p:sp>
          <p:nvSpPr>
            <p:cNvPr id="77" name="文本框 32"/>
            <p:cNvSpPr txBox="1"/>
            <p:nvPr/>
          </p:nvSpPr>
          <p:spPr>
            <a:xfrm>
              <a:off x="5096784" y="2723933"/>
              <a:ext cx="1005637" cy="459656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Source Han Sans HW SC"/>
                </a:rPr>
                <a:t>背   景</a:t>
              </a: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7279005" y="1597025"/>
            <a:ext cx="3152140" cy="1480185"/>
            <a:chOff x="11153" y="2596"/>
            <a:chExt cx="4964" cy="2331"/>
          </a:xfrm>
        </p:grpSpPr>
        <p:sp>
          <p:nvSpPr>
            <p:cNvPr id="66" name="任意多边形 65"/>
            <p:cNvSpPr/>
            <p:nvPr/>
          </p:nvSpPr>
          <p:spPr>
            <a:xfrm>
              <a:off x="11153" y="2596"/>
              <a:ext cx="4679" cy="2193"/>
            </a:xfrm>
            <a:custGeom>
              <a:avLst/>
              <a:gdLst>
                <a:gd name="connsiteX0" fmla="*/ 702018 w 793458"/>
                <a:gd name="connsiteY0" fmla="*/ 1664080 h 1755520"/>
                <a:gd name="connsiteX1" fmla="*/ 286769 w 793458"/>
                <a:gd name="connsiteY1" fmla="*/ 1664080 h 1755520"/>
                <a:gd name="connsiteX2" fmla="*/ 286769 w 793458"/>
                <a:gd name="connsiteY2" fmla="*/ 771911 h 1755520"/>
                <a:gd name="connsiteX3" fmla="*/ 277518 w 793458"/>
                <a:gd name="connsiteY3" fmla="*/ 539619 h 1755520"/>
                <a:gd name="connsiteX4" fmla="*/ 226640 w 793458"/>
                <a:gd name="connsiteY4" fmla="*/ 480518 h 1755520"/>
                <a:gd name="connsiteX5" fmla="*/ 41114 w 793458"/>
                <a:gd name="connsiteY5" fmla="*/ 460475 h 1755520"/>
                <a:gd name="connsiteX6" fmla="*/ 0 w 793458"/>
                <a:gd name="connsiteY6" fmla="*/ 460475 h 1755520"/>
                <a:gd name="connsiteX7" fmla="*/ 0 w 793458"/>
                <a:gd name="connsiteY7" fmla="*/ 266469 h 1755520"/>
                <a:gd name="connsiteX8" fmla="*/ 457391 w 793458"/>
                <a:gd name="connsiteY8" fmla="*/ 0 h 1755520"/>
                <a:gd name="connsiteX9" fmla="*/ 702018 w 793458"/>
                <a:gd name="connsiteY9" fmla="*/ 0 h 1755520"/>
                <a:gd name="connsiteX10" fmla="*/ 793458 w 793458"/>
                <a:gd name="connsiteY10" fmla="*/ 1755520 h 1755520"/>
                <a:gd name="connsiteX0-1" fmla="*/ 0 w 1958340"/>
                <a:gd name="connsiteY0-2" fmla="*/ 1676780 h 1755520"/>
                <a:gd name="connsiteX1-3" fmla="*/ 1451651 w 1958340"/>
                <a:gd name="connsiteY1-4" fmla="*/ 1664080 h 1755520"/>
                <a:gd name="connsiteX2-5" fmla="*/ 1451651 w 1958340"/>
                <a:gd name="connsiteY2-6" fmla="*/ 771911 h 1755520"/>
                <a:gd name="connsiteX3-7" fmla="*/ 1442400 w 1958340"/>
                <a:gd name="connsiteY3-8" fmla="*/ 539619 h 1755520"/>
                <a:gd name="connsiteX4-9" fmla="*/ 1391522 w 1958340"/>
                <a:gd name="connsiteY4-10" fmla="*/ 480518 h 1755520"/>
                <a:gd name="connsiteX5-11" fmla="*/ 1205996 w 1958340"/>
                <a:gd name="connsiteY5-12" fmla="*/ 460475 h 1755520"/>
                <a:gd name="connsiteX6-13" fmla="*/ 1164882 w 1958340"/>
                <a:gd name="connsiteY6-14" fmla="*/ 460475 h 1755520"/>
                <a:gd name="connsiteX7-15" fmla="*/ 1164882 w 1958340"/>
                <a:gd name="connsiteY7-16" fmla="*/ 266469 h 1755520"/>
                <a:gd name="connsiteX8-17" fmla="*/ 1622273 w 1958340"/>
                <a:gd name="connsiteY8-18" fmla="*/ 0 h 1755520"/>
                <a:gd name="connsiteX9-19" fmla="*/ 1866900 w 1958340"/>
                <a:gd name="connsiteY9-20" fmla="*/ 0 h 1755520"/>
                <a:gd name="connsiteX10-21" fmla="*/ 1958340 w 1958340"/>
                <a:gd name="connsiteY10-22" fmla="*/ 1755520 h 1755520"/>
                <a:gd name="connsiteX0-23" fmla="*/ 0 w 1901190"/>
                <a:gd name="connsiteY0-24" fmla="*/ 1676780 h 1676780"/>
                <a:gd name="connsiteX1-25" fmla="*/ 1451651 w 1901190"/>
                <a:gd name="connsiteY1-26" fmla="*/ 1664080 h 1676780"/>
                <a:gd name="connsiteX2-27" fmla="*/ 1451651 w 1901190"/>
                <a:gd name="connsiteY2-28" fmla="*/ 771911 h 1676780"/>
                <a:gd name="connsiteX3-29" fmla="*/ 1442400 w 1901190"/>
                <a:gd name="connsiteY3-30" fmla="*/ 539619 h 1676780"/>
                <a:gd name="connsiteX4-31" fmla="*/ 1391522 w 1901190"/>
                <a:gd name="connsiteY4-32" fmla="*/ 480518 h 1676780"/>
                <a:gd name="connsiteX5-33" fmla="*/ 1205996 w 1901190"/>
                <a:gd name="connsiteY5-34" fmla="*/ 460475 h 1676780"/>
                <a:gd name="connsiteX6-35" fmla="*/ 1164882 w 1901190"/>
                <a:gd name="connsiteY6-36" fmla="*/ 460475 h 1676780"/>
                <a:gd name="connsiteX7-37" fmla="*/ 1164882 w 1901190"/>
                <a:gd name="connsiteY7-38" fmla="*/ 266469 h 1676780"/>
                <a:gd name="connsiteX8-39" fmla="*/ 1622273 w 1901190"/>
                <a:gd name="connsiteY8-40" fmla="*/ 0 h 1676780"/>
                <a:gd name="connsiteX9-41" fmla="*/ 1866900 w 1901190"/>
                <a:gd name="connsiteY9-42" fmla="*/ 0 h 1676780"/>
                <a:gd name="connsiteX10-43" fmla="*/ 1901190 w 1901190"/>
                <a:gd name="connsiteY10-44" fmla="*/ 1666620 h 1676780"/>
                <a:gd name="connsiteX0-45" fmla="*/ 0 w 1901190"/>
                <a:gd name="connsiteY0-46" fmla="*/ 1676780 h 1687854"/>
                <a:gd name="connsiteX1-47" fmla="*/ 1451651 w 1901190"/>
                <a:gd name="connsiteY1-48" fmla="*/ 1664080 h 1687854"/>
                <a:gd name="connsiteX2-49" fmla="*/ 1451651 w 1901190"/>
                <a:gd name="connsiteY2-50" fmla="*/ 771911 h 1687854"/>
                <a:gd name="connsiteX3-51" fmla="*/ 1442400 w 1901190"/>
                <a:gd name="connsiteY3-52" fmla="*/ 539619 h 1687854"/>
                <a:gd name="connsiteX4-53" fmla="*/ 1391522 w 1901190"/>
                <a:gd name="connsiteY4-54" fmla="*/ 480518 h 1687854"/>
                <a:gd name="connsiteX5-55" fmla="*/ 1205996 w 1901190"/>
                <a:gd name="connsiteY5-56" fmla="*/ 460475 h 1687854"/>
                <a:gd name="connsiteX6-57" fmla="*/ 1164882 w 1901190"/>
                <a:gd name="connsiteY6-58" fmla="*/ 460475 h 1687854"/>
                <a:gd name="connsiteX7-59" fmla="*/ 1164882 w 1901190"/>
                <a:gd name="connsiteY7-60" fmla="*/ 266469 h 1687854"/>
                <a:gd name="connsiteX8-61" fmla="*/ 1622273 w 1901190"/>
                <a:gd name="connsiteY8-62" fmla="*/ 0 h 1687854"/>
                <a:gd name="connsiteX9-63" fmla="*/ 1866900 w 1901190"/>
                <a:gd name="connsiteY9-64" fmla="*/ 0 h 1687854"/>
                <a:gd name="connsiteX10-65" fmla="*/ 1882773 w 1901190"/>
                <a:gd name="connsiteY10-66" fmla="*/ 1519154 h 1687854"/>
                <a:gd name="connsiteX11" fmla="*/ 1901190 w 1901190"/>
                <a:gd name="connsiteY11" fmla="*/ 1666620 h 1687854"/>
                <a:gd name="connsiteX0-67" fmla="*/ 0 w 2517140"/>
                <a:gd name="connsiteY0-68" fmla="*/ 1676780 h 1681863"/>
                <a:gd name="connsiteX1-69" fmla="*/ 1451651 w 2517140"/>
                <a:gd name="connsiteY1-70" fmla="*/ 1664080 h 1681863"/>
                <a:gd name="connsiteX2-71" fmla="*/ 1451651 w 2517140"/>
                <a:gd name="connsiteY2-72" fmla="*/ 771911 h 1681863"/>
                <a:gd name="connsiteX3-73" fmla="*/ 1442400 w 2517140"/>
                <a:gd name="connsiteY3-74" fmla="*/ 539619 h 1681863"/>
                <a:gd name="connsiteX4-75" fmla="*/ 1391522 w 2517140"/>
                <a:gd name="connsiteY4-76" fmla="*/ 480518 h 1681863"/>
                <a:gd name="connsiteX5-77" fmla="*/ 1205996 w 2517140"/>
                <a:gd name="connsiteY5-78" fmla="*/ 460475 h 1681863"/>
                <a:gd name="connsiteX6-79" fmla="*/ 1164882 w 2517140"/>
                <a:gd name="connsiteY6-80" fmla="*/ 460475 h 1681863"/>
                <a:gd name="connsiteX7-81" fmla="*/ 1164882 w 2517140"/>
                <a:gd name="connsiteY7-82" fmla="*/ 266469 h 1681863"/>
                <a:gd name="connsiteX8-83" fmla="*/ 1622273 w 2517140"/>
                <a:gd name="connsiteY8-84" fmla="*/ 0 h 1681863"/>
                <a:gd name="connsiteX9-85" fmla="*/ 1866900 w 2517140"/>
                <a:gd name="connsiteY9-86" fmla="*/ 0 h 1681863"/>
                <a:gd name="connsiteX10-87" fmla="*/ 1882773 w 2517140"/>
                <a:gd name="connsiteY10-88" fmla="*/ 1519154 h 1681863"/>
                <a:gd name="connsiteX11-89" fmla="*/ 2517140 w 2517140"/>
                <a:gd name="connsiteY11-90" fmla="*/ 1653920 h 1681863"/>
                <a:gd name="connsiteX0-91" fmla="*/ 0 w 2517140"/>
                <a:gd name="connsiteY0-92" fmla="*/ 1676780 h 1752086"/>
                <a:gd name="connsiteX1-93" fmla="*/ 1451651 w 2517140"/>
                <a:gd name="connsiteY1-94" fmla="*/ 1664080 h 1752086"/>
                <a:gd name="connsiteX2-95" fmla="*/ 1451651 w 2517140"/>
                <a:gd name="connsiteY2-96" fmla="*/ 771911 h 1752086"/>
                <a:gd name="connsiteX3-97" fmla="*/ 1442400 w 2517140"/>
                <a:gd name="connsiteY3-98" fmla="*/ 539619 h 1752086"/>
                <a:gd name="connsiteX4-99" fmla="*/ 1391522 w 2517140"/>
                <a:gd name="connsiteY4-100" fmla="*/ 480518 h 1752086"/>
                <a:gd name="connsiteX5-101" fmla="*/ 1205996 w 2517140"/>
                <a:gd name="connsiteY5-102" fmla="*/ 460475 h 1752086"/>
                <a:gd name="connsiteX6-103" fmla="*/ 1164882 w 2517140"/>
                <a:gd name="connsiteY6-104" fmla="*/ 460475 h 1752086"/>
                <a:gd name="connsiteX7-105" fmla="*/ 1164882 w 2517140"/>
                <a:gd name="connsiteY7-106" fmla="*/ 266469 h 1752086"/>
                <a:gd name="connsiteX8-107" fmla="*/ 1622273 w 2517140"/>
                <a:gd name="connsiteY8-108" fmla="*/ 0 h 1752086"/>
                <a:gd name="connsiteX9-109" fmla="*/ 1866900 w 2517140"/>
                <a:gd name="connsiteY9-110" fmla="*/ 0 h 1752086"/>
                <a:gd name="connsiteX10-111" fmla="*/ 1882773 w 2517140"/>
                <a:gd name="connsiteY10-112" fmla="*/ 1627104 h 1752086"/>
                <a:gd name="connsiteX11-113" fmla="*/ 2517140 w 2517140"/>
                <a:gd name="connsiteY11-114" fmla="*/ 1653920 h 1752086"/>
                <a:gd name="connsiteX0-115" fmla="*/ 0 w 2517140"/>
                <a:gd name="connsiteY0-116" fmla="*/ 1676780 h 1752086"/>
                <a:gd name="connsiteX1-117" fmla="*/ 1451651 w 2517140"/>
                <a:gd name="connsiteY1-118" fmla="*/ 1664080 h 1752086"/>
                <a:gd name="connsiteX2-119" fmla="*/ 1451651 w 2517140"/>
                <a:gd name="connsiteY2-120" fmla="*/ 771911 h 1752086"/>
                <a:gd name="connsiteX3-121" fmla="*/ 1442400 w 2517140"/>
                <a:gd name="connsiteY3-122" fmla="*/ 539619 h 1752086"/>
                <a:gd name="connsiteX4-123" fmla="*/ 1391522 w 2517140"/>
                <a:gd name="connsiteY4-124" fmla="*/ 480518 h 1752086"/>
                <a:gd name="connsiteX5-125" fmla="*/ 1205996 w 2517140"/>
                <a:gd name="connsiteY5-126" fmla="*/ 460475 h 1752086"/>
                <a:gd name="connsiteX6-127" fmla="*/ 1164882 w 2517140"/>
                <a:gd name="connsiteY6-128" fmla="*/ 460475 h 1752086"/>
                <a:gd name="connsiteX7-129" fmla="*/ 1164882 w 2517140"/>
                <a:gd name="connsiteY7-130" fmla="*/ 266469 h 1752086"/>
                <a:gd name="connsiteX8-131" fmla="*/ 1622273 w 2517140"/>
                <a:gd name="connsiteY8-132" fmla="*/ 0 h 1752086"/>
                <a:gd name="connsiteX9-133" fmla="*/ 1866900 w 2517140"/>
                <a:gd name="connsiteY9-134" fmla="*/ 0 h 1752086"/>
                <a:gd name="connsiteX10-135" fmla="*/ 1882773 w 2517140"/>
                <a:gd name="connsiteY10-136" fmla="*/ 1627104 h 1752086"/>
                <a:gd name="connsiteX11-137" fmla="*/ 2517140 w 2517140"/>
                <a:gd name="connsiteY11-138" fmla="*/ 1653920 h 1752086"/>
                <a:gd name="connsiteX0-139" fmla="*/ 0 w 2517140"/>
                <a:gd name="connsiteY0-140" fmla="*/ 1676780 h 1752086"/>
                <a:gd name="connsiteX1-141" fmla="*/ 1451651 w 2517140"/>
                <a:gd name="connsiteY1-142" fmla="*/ 1664080 h 1752086"/>
                <a:gd name="connsiteX2-143" fmla="*/ 1451651 w 2517140"/>
                <a:gd name="connsiteY2-144" fmla="*/ 771911 h 1752086"/>
                <a:gd name="connsiteX3-145" fmla="*/ 1442400 w 2517140"/>
                <a:gd name="connsiteY3-146" fmla="*/ 539619 h 1752086"/>
                <a:gd name="connsiteX4-147" fmla="*/ 1391522 w 2517140"/>
                <a:gd name="connsiteY4-148" fmla="*/ 480518 h 1752086"/>
                <a:gd name="connsiteX5-149" fmla="*/ 1205996 w 2517140"/>
                <a:gd name="connsiteY5-150" fmla="*/ 460475 h 1752086"/>
                <a:gd name="connsiteX6-151" fmla="*/ 1164882 w 2517140"/>
                <a:gd name="connsiteY6-152" fmla="*/ 460475 h 1752086"/>
                <a:gd name="connsiteX7-153" fmla="*/ 1164882 w 2517140"/>
                <a:gd name="connsiteY7-154" fmla="*/ 266469 h 1752086"/>
                <a:gd name="connsiteX8-155" fmla="*/ 1622273 w 2517140"/>
                <a:gd name="connsiteY8-156" fmla="*/ 0 h 1752086"/>
                <a:gd name="connsiteX9-157" fmla="*/ 1866900 w 2517140"/>
                <a:gd name="connsiteY9-158" fmla="*/ 0 h 1752086"/>
                <a:gd name="connsiteX10-159" fmla="*/ 1882773 w 2517140"/>
                <a:gd name="connsiteY10-160" fmla="*/ 1627104 h 1752086"/>
                <a:gd name="connsiteX11-161" fmla="*/ 2517140 w 2517140"/>
                <a:gd name="connsiteY11-162" fmla="*/ 1653920 h 1752086"/>
                <a:gd name="connsiteX0-163" fmla="*/ 0 w 2929890"/>
                <a:gd name="connsiteY0-164" fmla="*/ 1676780 h 1744818"/>
                <a:gd name="connsiteX1-165" fmla="*/ 1451651 w 2929890"/>
                <a:gd name="connsiteY1-166" fmla="*/ 1664080 h 1744818"/>
                <a:gd name="connsiteX2-167" fmla="*/ 1451651 w 2929890"/>
                <a:gd name="connsiteY2-168" fmla="*/ 771911 h 1744818"/>
                <a:gd name="connsiteX3-169" fmla="*/ 1442400 w 2929890"/>
                <a:gd name="connsiteY3-170" fmla="*/ 539619 h 1744818"/>
                <a:gd name="connsiteX4-171" fmla="*/ 1391522 w 2929890"/>
                <a:gd name="connsiteY4-172" fmla="*/ 480518 h 1744818"/>
                <a:gd name="connsiteX5-173" fmla="*/ 1205996 w 2929890"/>
                <a:gd name="connsiteY5-174" fmla="*/ 460475 h 1744818"/>
                <a:gd name="connsiteX6-175" fmla="*/ 1164882 w 2929890"/>
                <a:gd name="connsiteY6-176" fmla="*/ 460475 h 1744818"/>
                <a:gd name="connsiteX7-177" fmla="*/ 1164882 w 2929890"/>
                <a:gd name="connsiteY7-178" fmla="*/ 266469 h 1744818"/>
                <a:gd name="connsiteX8-179" fmla="*/ 1622273 w 2929890"/>
                <a:gd name="connsiteY8-180" fmla="*/ 0 h 1744818"/>
                <a:gd name="connsiteX9-181" fmla="*/ 1866900 w 2929890"/>
                <a:gd name="connsiteY9-182" fmla="*/ 0 h 1744818"/>
                <a:gd name="connsiteX10-183" fmla="*/ 1882773 w 2929890"/>
                <a:gd name="connsiteY10-184" fmla="*/ 1627104 h 1744818"/>
                <a:gd name="connsiteX11-185" fmla="*/ 2929890 w 2929890"/>
                <a:gd name="connsiteY11-186" fmla="*/ 1634870 h 1744818"/>
                <a:gd name="connsiteX0-187" fmla="*/ 0 w 2929890"/>
                <a:gd name="connsiteY0-188" fmla="*/ 1676780 h 1767931"/>
                <a:gd name="connsiteX1-189" fmla="*/ 1451651 w 2929890"/>
                <a:gd name="connsiteY1-190" fmla="*/ 1664080 h 1767931"/>
                <a:gd name="connsiteX2-191" fmla="*/ 1451651 w 2929890"/>
                <a:gd name="connsiteY2-192" fmla="*/ 771911 h 1767931"/>
                <a:gd name="connsiteX3-193" fmla="*/ 1442400 w 2929890"/>
                <a:gd name="connsiteY3-194" fmla="*/ 539619 h 1767931"/>
                <a:gd name="connsiteX4-195" fmla="*/ 1391522 w 2929890"/>
                <a:gd name="connsiteY4-196" fmla="*/ 480518 h 1767931"/>
                <a:gd name="connsiteX5-197" fmla="*/ 1205996 w 2929890"/>
                <a:gd name="connsiteY5-198" fmla="*/ 460475 h 1767931"/>
                <a:gd name="connsiteX6-199" fmla="*/ 1164882 w 2929890"/>
                <a:gd name="connsiteY6-200" fmla="*/ 460475 h 1767931"/>
                <a:gd name="connsiteX7-201" fmla="*/ 1164882 w 2929890"/>
                <a:gd name="connsiteY7-202" fmla="*/ 266469 h 1767931"/>
                <a:gd name="connsiteX8-203" fmla="*/ 1622273 w 2929890"/>
                <a:gd name="connsiteY8-204" fmla="*/ 0 h 1767931"/>
                <a:gd name="connsiteX9-205" fmla="*/ 1866900 w 2929890"/>
                <a:gd name="connsiteY9-206" fmla="*/ 0 h 1767931"/>
                <a:gd name="connsiteX10-207" fmla="*/ 1882773 w 2929890"/>
                <a:gd name="connsiteY10-208" fmla="*/ 1627104 h 1767931"/>
                <a:gd name="connsiteX11-209" fmla="*/ 2929890 w 2929890"/>
                <a:gd name="connsiteY11-210" fmla="*/ 1634870 h 1767931"/>
                <a:gd name="connsiteX0-211" fmla="*/ 0 w 2929890"/>
                <a:gd name="connsiteY0-212" fmla="*/ 1676780 h 1768155"/>
                <a:gd name="connsiteX1-213" fmla="*/ 1451651 w 2929890"/>
                <a:gd name="connsiteY1-214" fmla="*/ 1664080 h 1768155"/>
                <a:gd name="connsiteX2-215" fmla="*/ 1451651 w 2929890"/>
                <a:gd name="connsiteY2-216" fmla="*/ 771911 h 1768155"/>
                <a:gd name="connsiteX3-217" fmla="*/ 1442400 w 2929890"/>
                <a:gd name="connsiteY3-218" fmla="*/ 539619 h 1768155"/>
                <a:gd name="connsiteX4-219" fmla="*/ 1391522 w 2929890"/>
                <a:gd name="connsiteY4-220" fmla="*/ 480518 h 1768155"/>
                <a:gd name="connsiteX5-221" fmla="*/ 1205996 w 2929890"/>
                <a:gd name="connsiteY5-222" fmla="*/ 460475 h 1768155"/>
                <a:gd name="connsiteX6-223" fmla="*/ 1164882 w 2929890"/>
                <a:gd name="connsiteY6-224" fmla="*/ 460475 h 1768155"/>
                <a:gd name="connsiteX7-225" fmla="*/ 1164882 w 2929890"/>
                <a:gd name="connsiteY7-226" fmla="*/ 266469 h 1768155"/>
                <a:gd name="connsiteX8-227" fmla="*/ 1622273 w 2929890"/>
                <a:gd name="connsiteY8-228" fmla="*/ 0 h 1768155"/>
                <a:gd name="connsiteX9-229" fmla="*/ 1866900 w 2929890"/>
                <a:gd name="connsiteY9-230" fmla="*/ 0 h 1768155"/>
                <a:gd name="connsiteX10-231" fmla="*/ 1882773 w 2929890"/>
                <a:gd name="connsiteY10-232" fmla="*/ 1627104 h 1768155"/>
                <a:gd name="connsiteX11-233" fmla="*/ 2929890 w 2929890"/>
                <a:gd name="connsiteY11-234" fmla="*/ 1634870 h 1768155"/>
                <a:gd name="connsiteX0-235" fmla="*/ 0 w 2929890"/>
                <a:gd name="connsiteY0-236" fmla="*/ 1676780 h 1792399"/>
                <a:gd name="connsiteX1-237" fmla="*/ 1451651 w 2929890"/>
                <a:gd name="connsiteY1-238" fmla="*/ 1664080 h 1792399"/>
                <a:gd name="connsiteX2-239" fmla="*/ 1451651 w 2929890"/>
                <a:gd name="connsiteY2-240" fmla="*/ 771911 h 1792399"/>
                <a:gd name="connsiteX3-241" fmla="*/ 1442400 w 2929890"/>
                <a:gd name="connsiteY3-242" fmla="*/ 539619 h 1792399"/>
                <a:gd name="connsiteX4-243" fmla="*/ 1391522 w 2929890"/>
                <a:gd name="connsiteY4-244" fmla="*/ 480518 h 1792399"/>
                <a:gd name="connsiteX5-245" fmla="*/ 1205996 w 2929890"/>
                <a:gd name="connsiteY5-246" fmla="*/ 460475 h 1792399"/>
                <a:gd name="connsiteX6-247" fmla="*/ 1164882 w 2929890"/>
                <a:gd name="connsiteY6-248" fmla="*/ 460475 h 1792399"/>
                <a:gd name="connsiteX7-249" fmla="*/ 1164882 w 2929890"/>
                <a:gd name="connsiteY7-250" fmla="*/ 266469 h 1792399"/>
                <a:gd name="connsiteX8-251" fmla="*/ 1622273 w 2929890"/>
                <a:gd name="connsiteY8-252" fmla="*/ 0 h 1792399"/>
                <a:gd name="connsiteX9-253" fmla="*/ 1866900 w 2929890"/>
                <a:gd name="connsiteY9-254" fmla="*/ 0 h 1792399"/>
                <a:gd name="connsiteX10-255" fmla="*/ 1895473 w 2929890"/>
                <a:gd name="connsiteY10-256" fmla="*/ 1658854 h 1792399"/>
                <a:gd name="connsiteX11-257" fmla="*/ 2929890 w 2929890"/>
                <a:gd name="connsiteY11-258" fmla="*/ 1634870 h 1792399"/>
                <a:gd name="connsiteX0-259" fmla="*/ 0 w 2929890"/>
                <a:gd name="connsiteY0-260" fmla="*/ 1676780 h 1792399"/>
                <a:gd name="connsiteX1-261" fmla="*/ 1451651 w 2929890"/>
                <a:gd name="connsiteY1-262" fmla="*/ 1664080 h 1792399"/>
                <a:gd name="connsiteX2-263" fmla="*/ 1451651 w 2929890"/>
                <a:gd name="connsiteY2-264" fmla="*/ 771911 h 1792399"/>
                <a:gd name="connsiteX3-265" fmla="*/ 1442400 w 2929890"/>
                <a:gd name="connsiteY3-266" fmla="*/ 539619 h 1792399"/>
                <a:gd name="connsiteX4-267" fmla="*/ 1391522 w 2929890"/>
                <a:gd name="connsiteY4-268" fmla="*/ 480518 h 1792399"/>
                <a:gd name="connsiteX5-269" fmla="*/ 1205996 w 2929890"/>
                <a:gd name="connsiteY5-270" fmla="*/ 460475 h 1792399"/>
                <a:gd name="connsiteX6-271" fmla="*/ 1164882 w 2929890"/>
                <a:gd name="connsiteY6-272" fmla="*/ 460475 h 1792399"/>
                <a:gd name="connsiteX7-273" fmla="*/ 1164882 w 2929890"/>
                <a:gd name="connsiteY7-274" fmla="*/ 266469 h 1792399"/>
                <a:gd name="connsiteX8-275" fmla="*/ 1622273 w 2929890"/>
                <a:gd name="connsiteY8-276" fmla="*/ 0 h 1792399"/>
                <a:gd name="connsiteX9-277" fmla="*/ 1866900 w 2929890"/>
                <a:gd name="connsiteY9-278" fmla="*/ 0 h 1792399"/>
                <a:gd name="connsiteX10-279" fmla="*/ 1895473 w 2929890"/>
                <a:gd name="connsiteY10-280" fmla="*/ 1658854 h 1792399"/>
                <a:gd name="connsiteX11-281" fmla="*/ 2929890 w 2929890"/>
                <a:gd name="connsiteY11-282" fmla="*/ 1634870 h 1792399"/>
                <a:gd name="connsiteX0-283" fmla="*/ 0 w 2929890"/>
                <a:gd name="connsiteY0-284" fmla="*/ 1676780 h 1792399"/>
                <a:gd name="connsiteX1-285" fmla="*/ 1451651 w 2929890"/>
                <a:gd name="connsiteY1-286" fmla="*/ 1664080 h 1792399"/>
                <a:gd name="connsiteX2-287" fmla="*/ 1451651 w 2929890"/>
                <a:gd name="connsiteY2-288" fmla="*/ 771911 h 1792399"/>
                <a:gd name="connsiteX3-289" fmla="*/ 1442400 w 2929890"/>
                <a:gd name="connsiteY3-290" fmla="*/ 539619 h 1792399"/>
                <a:gd name="connsiteX4-291" fmla="*/ 1391522 w 2929890"/>
                <a:gd name="connsiteY4-292" fmla="*/ 480518 h 1792399"/>
                <a:gd name="connsiteX5-293" fmla="*/ 1205996 w 2929890"/>
                <a:gd name="connsiteY5-294" fmla="*/ 460475 h 1792399"/>
                <a:gd name="connsiteX6-295" fmla="*/ 1164882 w 2929890"/>
                <a:gd name="connsiteY6-296" fmla="*/ 460475 h 1792399"/>
                <a:gd name="connsiteX7-297" fmla="*/ 1164882 w 2929890"/>
                <a:gd name="connsiteY7-298" fmla="*/ 266469 h 1792399"/>
                <a:gd name="connsiteX8-299" fmla="*/ 1622273 w 2929890"/>
                <a:gd name="connsiteY8-300" fmla="*/ 0 h 1792399"/>
                <a:gd name="connsiteX9-301" fmla="*/ 1866900 w 2929890"/>
                <a:gd name="connsiteY9-302" fmla="*/ 0 h 1792399"/>
                <a:gd name="connsiteX10-303" fmla="*/ 1895473 w 2929890"/>
                <a:gd name="connsiteY10-304" fmla="*/ 1658854 h 1792399"/>
                <a:gd name="connsiteX11-305" fmla="*/ 2929890 w 2929890"/>
                <a:gd name="connsiteY11-306" fmla="*/ 1634870 h 1792399"/>
                <a:gd name="connsiteX0-307" fmla="*/ 0 w 2929890"/>
                <a:gd name="connsiteY0-308" fmla="*/ 1676780 h 1807315"/>
                <a:gd name="connsiteX1-309" fmla="*/ 1451651 w 2929890"/>
                <a:gd name="connsiteY1-310" fmla="*/ 1664080 h 1807315"/>
                <a:gd name="connsiteX2-311" fmla="*/ 1451651 w 2929890"/>
                <a:gd name="connsiteY2-312" fmla="*/ 771911 h 1807315"/>
                <a:gd name="connsiteX3-313" fmla="*/ 1442400 w 2929890"/>
                <a:gd name="connsiteY3-314" fmla="*/ 539619 h 1807315"/>
                <a:gd name="connsiteX4-315" fmla="*/ 1391522 w 2929890"/>
                <a:gd name="connsiteY4-316" fmla="*/ 480518 h 1807315"/>
                <a:gd name="connsiteX5-317" fmla="*/ 1205996 w 2929890"/>
                <a:gd name="connsiteY5-318" fmla="*/ 460475 h 1807315"/>
                <a:gd name="connsiteX6-319" fmla="*/ 1164882 w 2929890"/>
                <a:gd name="connsiteY6-320" fmla="*/ 460475 h 1807315"/>
                <a:gd name="connsiteX7-321" fmla="*/ 1164882 w 2929890"/>
                <a:gd name="connsiteY7-322" fmla="*/ 266469 h 1807315"/>
                <a:gd name="connsiteX8-323" fmla="*/ 1622273 w 2929890"/>
                <a:gd name="connsiteY8-324" fmla="*/ 0 h 1807315"/>
                <a:gd name="connsiteX9-325" fmla="*/ 1866900 w 2929890"/>
                <a:gd name="connsiteY9-326" fmla="*/ 0 h 1807315"/>
                <a:gd name="connsiteX10-327" fmla="*/ 1876423 w 2929890"/>
                <a:gd name="connsiteY10-328" fmla="*/ 1677904 h 1807315"/>
                <a:gd name="connsiteX11-329" fmla="*/ 2929890 w 2929890"/>
                <a:gd name="connsiteY11-330" fmla="*/ 1634870 h 1807315"/>
                <a:gd name="connsiteX0-331" fmla="*/ 0 w 2929890"/>
                <a:gd name="connsiteY0-332" fmla="*/ 1676780 h 1807316"/>
                <a:gd name="connsiteX1-333" fmla="*/ 1451651 w 2929890"/>
                <a:gd name="connsiteY1-334" fmla="*/ 1664080 h 1807316"/>
                <a:gd name="connsiteX2-335" fmla="*/ 1451651 w 2929890"/>
                <a:gd name="connsiteY2-336" fmla="*/ 771911 h 1807316"/>
                <a:gd name="connsiteX3-337" fmla="*/ 1442400 w 2929890"/>
                <a:gd name="connsiteY3-338" fmla="*/ 539619 h 1807316"/>
                <a:gd name="connsiteX4-339" fmla="*/ 1391522 w 2929890"/>
                <a:gd name="connsiteY4-340" fmla="*/ 480518 h 1807316"/>
                <a:gd name="connsiteX5-341" fmla="*/ 1205996 w 2929890"/>
                <a:gd name="connsiteY5-342" fmla="*/ 460475 h 1807316"/>
                <a:gd name="connsiteX6-343" fmla="*/ 1164882 w 2929890"/>
                <a:gd name="connsiteY6-344" fmla="*/ 460475 h 1807316"/>
                <a:gd name="connsiteX7-345" fmla="*/ 1164882 w 2929890"/>
                <a:gd name="connsiteY7-346" fmla="*/ 266469 h 1807316"/>
                <a:gd name="connsiteX8-347" fmla="*/ 1622273 w 2929890"/>
                <a:gd name="connsiteY8-348" fmla="*/ 0 h 1807316"/>
                <a:gd name="connsiteX9-349" fmla="*/ 1866900 w 2929890"/>
                <a:gd name="connsiteY9-350" fmla="*/ 0 h 1807316"/>
                <a:gd name="connsiteX10-351" fmla="*/ 1876423 w 2929890"/>
                <a:gd name="connsiteY10-352" fmla="*/ 1677904 h 1807316"/>
                <a:gd name="connsiteX11-353" fmla="*/ 2929890 w 2929890"/>
                <a:gd name="connsiteY11-354" fmla="*/ 1634870 h 1807316"/>
                <a:gd name="connsiteX0-355" fmla="*/ 0 w 2929890"/>
                <a:gd name="connsiteY0-356" fmla="*/ 1676780 h 1807316"/>
                <a:gd name="connsiteX1-357" fmla="*/ 1451651 w 2929890"/>
                <a:gd name="connsiteY1-358" fmla="*/ 1664080 h 1807316"/>
                <a:gd name="connsiteX2-359" fmla="*/ 1451651 w 2929890"/>
                <a:gd name="connsiteY2-360" fmla="*/ 771911 h 1807316"/>
                <a:gd name="connsiteX3-361" fmla="*/ 1442400 w 2929890"/>
                <a:gd name="connsiteY3-362" fmla="*/ 539619 h 1807316"/>
                <a:gd name="connsiteX4-363" fmla="*/ 1391522 w 2929890"/>
                <a:gd name="connsiteY4-364" fmla="*/ 480518 h 1807316"/>
                <a:gd name="connsiteX5-365" fmla="*/ 1205996 w 2929890"/>
                <a:gd name="connsiteY5-366" fmla="*/ 460475 h 1807316"/>
                <a:gd name="connsiteX6-367" fmla="*/ 1164882 w 2929890"/>
                <a:gd name="connsiteY6-368" fmla="*/ 460475 h 1807316"/>
                <a:gd name="connsiteX7-369" fmla="*/ 1164882 w 2929890"/>
                <a:gd name="connsiteY7-370" fmla="*/ 266469 h 1807316"/>
                <a:gd name="connsiteX8-371" fmla="*/ 1622273 w 2929890"/>
                <a:gd name="connsiteY8-372" fmla="*/ 0 h 1807316"/>
                <a:gd name="connsiteX9-373" fmla="*/ 1866900 w 2929890"/>
                <a:gd name="connsiteY9-374" fmla="*/ 0 h 1807316"/>
                <a:gd name="connsiteX10-375" fmla="*/ 1876423 w 2929890"/>
                <a:gd name="connsiteY10-376" fmla="*/ 1677904 h 1807316"/>
                <a:gd name="connsiteX11-377" fmla="*/ 2929890 w 2929890"/>
                <a:gd name="connsiteY11-378" fmla="*/ 1634870 h 1807316"/>
                <a:gd name="connsiteX0-379" fmla="*/ 0 w 2929890"/>
                <a:gd name="connsiteY0-380" fmla="*/ 1676780 h 1807316"/>
                <a:gd name="connsiteX1-381" fmla="*/ 1451651 w 2929890"/>
                <a:gd name="connsiteY1-382" fmla="*/ 1664080 h 1807316"/>
                <a:gd name="connsiteX2-383" fmla="*/ 1451651 w 2929890"/>
                <a:gd name="connsiteY2-384" fmla="*/ 771911 h 1807316"/>
                <a:gd name="connsiteX3-385" fmla="*/ 1442400 w 2929890"/>
                <a:gd name="connsiteY3-386" fmla="*/ 539619 h 1807316"/>
                <a:gd name="connsiteX4-387" fmla="*/ 1391522 w 2929890"/>
                <a:gd name="connsiteY4-388" fmla="*/ 480518 h 1807316"/>
                <a:gd name="connsiteX5-389" fmla="*/ 1205996 w 2929890"/>
                <a:gd name="connsiteY5-390" fmla="*/ 460475 h 1807316"/>
                <a:gd name="connsiteX6-391" fmla="*/ 1164882 w 2929890"/>
                <a:gd name="connsiteY6-392" fmla="*/ 460475 h 1807316"/>
                <a:gd name="connsiteX7-393" fmla="*/ 1164882 w 2929890"/>
                <a:gd name="connsiteY7-394" fmla="*/ 266469 h 1807316"/>
                <a:gd name="connsiteX8-395" fmla="*/ 1622273 w 2929890"/>
                <a:gd name="connsiteY8-396" fmla="*/ 0 h 1807316"/>
                <a:gd name="connsiteX9-397" fmla="*/ 1866900 w 2929890"/>
                <a:gd name="connsiteY9-398" fmla="*/ 0 h 1807316"/>
                <a:gd name="connsiteX10-399" fmla="*/ 1876423 w 2929890"/>
                <a:gd name="connsiteY10-400" fmla="*/ 1677904 h 1807316"/>
                <a:gd name="connsiteX11-401" fmla="*/ 2929890 w 2929890"/>
                <a:gd name="connsiteY11-402" fmla="*/ 1634870 h 1807316"/>
                <a:gd name="connsiteX0-403" fmla="*/ 0 w 2929890"/>
                <a:gd name="connsiteY0-404" fmla="*/ 1676780 h 1677904"/>
                <a:gd name="connsiteX1-405" fmla="*/ 1451651 w 2929890"/>
                <a:gd name="connsiteY1-406" fmla="*/ 1664080 h 1677904"/>
                <a:gd name="connsiteX2-407" fmla="*/ 1451651 w 2929890"/>
                <a:gd name="connsiteY2-408" fmla="*/ 771911 h 1677904"/>
                <a:gd name="connsiteX3-409" fmla="*/ 1442400 w 2929890"/>
                <a:gd name="connsiteY3-410" fmla="*/ 539619 h 1677904"/>
                <a:gd name="connsiteX4-411" fmla="*/ 1391522 w 2929890"/>
                <a:gd name="connsiteY4-412" fmla="*/ 480518 h 1677904"/>
                <a:gd name="connsiteX5-413" fmla="*/ 1205996 w 2929890"/>
                <a:gd name="connsiteY5-414" fmla="*/ 460475 h 1677904"/>
                <a:gd name="connsiteX6-415" fmla="*/ 1164882 w 2929890"/>
                <a:gd name="connsiteY6-416" fmla="*/ 460475 h 1677904"/>
                <a:gd name="connsiteX7-417" fmla="*/ 1164882 w 2929890"/>
                <a:gd name="connsiteY7-418" fmla="*/ 266469 h 1677904"/>
                <a:gd name="connsiteX8-419" fmla="*/ 1622273 w 2929890"/>
                <a:gd name="connsiteY8-420" fmla="*/ 0 h 1677904"/>
                <a:gd name="connsiteX9-421" fmla="*/ 1866900 w 2929890"/>
                <a:gd name="connsiteY9-422" fmla="*/ 0 h 1677904"/>
                <a:gd name="connsiteX10-423" fmla="*/ 1876423 w 2929890"/>
                <a:gd name="connsiteY10-424" fmla="*/ 1677904 h 1677904"/>
                <a:gd name="connsiteX11-425" fmla="*/ 2929890 w 2929890"/>
                <a:gd name="connsiteY11-426" fmla="*/ 1634870 h 1677904"/>
                <a:gd name="connsiteX0-427" fmla="*/ 0 w 2942590"/>
                <a:gd name="connsiteY0-428" fmla="*/ 1676780 h 1677904"/>
                <a:gd name="connsiteX1-429" fmla="*/ 1451651 w 2942590"/>
                <a:gd name="connsiteY1-430" fmla="*/ 1664080 h 1677904"/>
                <a:gd name="connsiteX2-431" fmla="*/ 1451651 w 2942590"/>
                <a:gd name="connsiteY2-432" fmla="*/ 771911 h 1677904"/>
                <a:gd name="connsiteX3-433" fmla="*/ 1442400 w 2942590"/>
                <a:gd name="connsiteY3-434" fmla="*/ 539619 h 1677904"/>
                <a:gd name="connsiteX4-435" fmla="*/ 1391522 w 2942590"/>
                <a:gd name="connsiteY4-436" fmla="*/ 480518 h 1677904"/>
                <a:gd name="connsiteX5-437" fmla="*/ 1205996 w 2942590"/>
                <a:gd name="connsiteY5-438" fmla="*/ 460475 h 1677904"/>
                <a:gd name="connsiteX6-439" fmla="*/ 1164882 w 2942590"/>
                <a:gd name="connsiteY6-440" fmla="*/ 460475 h 1677904"/>
                <a:gd name="connsiteX7-441" fmla="*/ 1164882 w 2942590"/>
                <a:gd name="connsiteY7-442" fmla="*/ 266469 h 1677904"/>
                <a:gd name="connsiteX8-443" fmla="*/ 1622273 w 2942590"/>
                <a:gd name="connsiteY8-444" fmla="*/ 0 h 1677904"/>
                <a:gd name="connsiteX9-445" fmla="*/ 1866900 w 2942590"/>
                <a:gd name="connsiteY9-446" fmla="*/ 0 h 1677904"/>
                <a:gd name="connsiteX10-447" fmla="*/ 1876423 w 2942590"/>
                <a:gd name="connsiteY10-448" fmla="*/ 1677904 h 1677904"/>
                <a:gd name="connsiteX11-449" fmla="*/ 2942590 w 2942590"/>
                <a:gd name="connsiteY11-450" fmla="*/ 1653920 h 1677904"/>
                <a:gd name="connsiteX0-451" fmla="*/ 0 w 2580640"/>
                <a:gd name="connsiteY0-452" fmla="*/ 1676780 h 1692020"/>
                <a:gd name="connsiteX1-453" fmla="*/ 1451651 w 2580640"/>
                <a:gd name="connsiteY1-454" fmla="*/ 1664080 h 1692020"/>
                <a:gd name="connsiteX2-455" fmla="*/ 1451651 w 2580640"/>
                <a:gd name="connsiteY2-456" fmla="*/ 771911 h 1692020"/>
                <a:gd name="connsiteX3-457" fmla="*/ 1442400 w 2580640"/>
                <a:gd name="connsiteY3-458" fmla="*/ 539619 h 1692020"/>
                <a:gd name="connsiteX4-459" fmla="*/ 1391522 w 2580640"/>
                <a:gd name="connsiteY4-460" fmla="*/ 480518 h 1692020"/>
                <a:gd name="connsiteX5-461" fmla="*/ 1205996 w 2580640"/>
                <a:gd name="connsiteY5-462" fmla="*/ 460475 h 1692020"/>
                <a:gd name="connsiteX6-463" fmla="*/ 1164882 w 2580640"/>
                <a:gd name="connsiteY6-464" fmla="*/ 460475 h 1692020"/>
                <a:gd name="connsiteX7-465" fmla="*/ 1164882 w 2580640"/>
                <a:gd name="connsiteY7-466" fmla="*/ 266469 h 1692020"/>
                <a:gd name="connsiteX8-467" fmla="*/ 1622273 w 2580640"/>
                <a:gd name="connsiteY8-468" fmla="*/ 0 h 1692020"/>
                <a:gd name="connsiteX9-469" fmla="*/ 1866900 w 2580640"/>
                <a:gd name="connsiteY9-470" fmla="*/ 0 h 1692020"/>
                <a:gd name="connsiteX10-471" fmla="*/ 1876423 w 2580640"/>
                <a:gd name="connsiteY10-472" fmla="*/ 1677904 h 1692020"/>
                <a:gd name="connsiteX11-473" fmla="*/ 2580640 w 2580640"/>
                <a:gd name="connsiteY11-474" fmla="*/ 1692020 h 1692020"/>
                <a:gd name="connsiteX0-475" fmla="*/ 0 w 2574290"/>
                <a:gd name="connsiteY0-476" fmla="*/ 1676780 h 1677904"/>
                <a:gd name="connsiteX1-477" fmla="*/ 1451651 w 2574290"/>
                <a:gd name="connsiteY1-478" fmla="*/ 1664080 h 1677904"/>
                <a:gd name="connsiteX2-479" fmla="*/ 1451651 w 2574290"/>
                <a:gd name="connsiteY2-480" fmla="*/ 771911 h 1677904"/>
                <a:gd name="connsiteX3-481" fmla="*/ 1442400 w 2574290"/>
                <a:gd name="connsiteY3-482" fmla="*/ 539619 h 1677904"/>
                <a:gd name="connsiteX4-483" fmla="*/ 1391522 w 2574290"/>
                <a:gd name="connsiteY4-484" fmla="*/ 480518 h 1677904"/>
                <a:gd name="connsiteX5-485" fmla="*/ 1205996 w 2574290"/>
                <a:gd name="connsiteY5-486" fmla="*/ 460475 h 1677904"/>
                <a:gd name="connsiteX6-487" fmla="*/ 1164882 w 2574290"/>
                <a:gd name="connsiteY6-488" fmla="*/ 460475 h 1677904"/>
                <a:gd name="connsiteX7-489" fmla="*/ 1164882 w 2574290"/>
                <a:gd name="connsiteY7-490" fmla="*/ 266469 h 1677904"/>
                <a:gd name="connsiteX8-491" fmla="*/ 1622273 w 2574290"/>
                <a:gd name="connsiteY8-492" fmla="*/ 0 h 1677904"/>
                <a:gd name="connsiteX9-493" fmla="*/ 1866900 w 2574290"/>
                <a:gd name="connsiteY9-494" fmla="*/ 0 h 1677904"/>
                <a:gd name="connsiteX10-495" fmla="*/ 1876423 w 2574290"/>
                <a:gd name="connsiteY10-496" fmla="*/ 1677904 h 1677904"/>
                <a:gd name="connsiteX11-497" fmla="*/ 2574290 w 2574290"/>
                <a:gd name="connsiteY11-498" fmla="*/ 1672970 h 1677904"/>
                <a:gd name="connsiteX0-499" fmla="*/ 0 w 2580640"/>
                <a:gd name="connsiteY0-500" fmla="*/ 1670430 h 1677904"/>
                <a:gd name="connsiteX1-501" fmla="*/ 1458001 w 2580640"/>
                <a:gd name="connsiteY1-502" fmla="*/ 1664080 h 1677904"/>
                <a:gd name="connsiteX2-503" fmla="*/ 1458001 w 2580640"/>
                <a:gd name="connsiteY2-504" fmla="*/ 771911 h 1677904"/>
                <a:gd name="connsiteX3-505" fmla="*/ 1448750 w 2580640"/>
                <a:gd name="connsiteY3-506" fmla="*/ 539619 h 1677904"/>
                <a:gd name="connsiteX4-507" fmla="*/ 1397872 w 2580640"/>
                <a:gd name="connsiteY4-508" fmla="*/ 480518 h 1677904"/>
                <a:gd name="connsiteX5-509" fmla="*/ 1212346 w 2580640"/>
                <a:gd name="connsiteY5-510" fmla="*/ 460475 h 1677904"/>
                <a:gd name="connsiteX6-511" fmla="*/ 1171232 w 2580640"/>
                <a:gd name="connsiteY6-512" fmla="*/ 460475 h 1677904"/>
                <a:gd name="connsiteX7-513" fmla="*/ 1171232 w 2580640"/>
                <a:gd name="connsiteY7-514" fmla="*/ 266469 h 1677904"/>
                <a:gd name="connsiteX8-515" fmla="*/ 1628623 w 2580640"/>
                <a:gd name="connsiteY8-516" fmla="*/ 0 h 1677904"/>
                <a:gd name="connsiteX9-517" fmla="*/ 1873250 w 2580640"/>
                <a:gd name="connsiteY9-518" fmla="*/ 0 h 1677904"/>
                <a:gd name="connsiteX10-519" fmla="*/ 1882773 w 2580640"/>
                <a:gd name="connsiteY10-520" fmla="*/ 1677904 h 1677904"/>
                <a:gd name="connsiteX11-521" fmla="*/ 2580640 w 2580640"/>
                <a:gd name="connsiteY11-522" fmla="*/ 1672970 h 1677904"/>
                <a:gd name="connsiteX0-523" fmla="*/ 0 w 3602990"/>
                <a:gd name="connsiteY0-524" fmla="*/ 1683130 h 1683130"/>
                <a:gd name="connsiteX1-525" fmla="*/ 2480351 w 3602990"/>
                <a:gd name="connsiteY1-526" fmla="*/ 1664080 h 1683130"/>
                <a:gd name="connsiteX2-527" fmla="*/ 2480351 w 3602990"/>
                <a:gd name="connsiteY2-528" fmla="*/ 771911 h 1683130"/>
                <a:gd name="connsiteX3-529" fmla="*/ 2471100 w 3602990"/>
                <a:gd name="connsiteY3-530" fmla="*/ 539619 h 1683130"/>
                <a:gd name="connsiteX4-531" fmla="*/ 2420222 w 3602990"/>
                <a:gd name="connsiteY4-532" fmla="*/ 480518 h 1683130"/>
                <a:gd name="connsiteX5-533" fmla="*/ 2234696 w 3602990"/>
                <a:gd name="connsiteY5-534" fmla="*/ 460475 h 1683130"/>
                <a:gd name="connsiteX6-535" fmla="*/ 2193582 w 3602990"/>
                <a:gd name="connsiteY6-536" fmla="*/ 460475 h 1683130"/>
                <a:gd name="connsiteX7-537" fmla="*/ 2193582 w 3602990"/>
                <a:gd name="connsiteY7-538" fmla="*/ 266469 h 1683130"/>
                <a:gd name="connsiteX8-539" fmla="*/ 2650973 w 3602990"/>
                <a:gd name="connsiteY8-540" fmla="*/ 0 h 1683130"/>
                <a:gd name="connsiteX9-541" fmla="*/ 2895600 w 3602990"/>
                <a:gd name="connsiteY9-542" fmla="*/ 0 h 1683130"/>
                <a:gd name="connsiteX10-543" fmla="*/ 2905123 w 3602990"/>
                <a:gd name="connsiteY10-544" fmla="*/ 1677904 h 1683130"/>
                <a:gd name="connsiteX11-545" fmla="*/ 3602990 w 3602990"/>
                <a:gd name="connsiteY11-546" fmla="*/ 1672970 h 1683130"/>
                <a:gd name="connsiteX0-547" fmla="*/ 0 w 3602990"/>
                <a:gd name="connsiteY0-548" fmla="*/ 1676780 h 1677904"/>
                <a:gd name="connsiteX1-549" fmla="*/ 2480351 w 3602990"/>
                <a:gd name="connsiteY1-550" fmla="*/ 1664080 h 1677904"/>
                <a:gd name="connsiteX2-551" fmla="*/ 2480351 w 3602990"/>
                <a:gd name="connsiteY2-552" fmla="*/ 771911 h 1677904"/>
                <a:gd name="connsiteX3-553" fmla="*/ 2471100 w 3602990"/>
                <a:gd name="connsiteY3-554" fmla="*/ 539619 h 1677904"/>
                <a:gd name="connsiteX4-555" fmla="*/ 2420222 w 3602990"/>
                <a:gd name="connsiteY4-556" fmla="*/ 480518 h 1677904"/>
                <a:gd name="connsiteX5-557" fmla="*/ 2234696 w 3602990"/>
                <a:gd name="connsiteY5-558" fmla="*/ 460475 h 1677904"/>
                <a:gd name="connsiteX6-559" fmla="*/ 2193582 w 3602990"/>
                <a:gd name="connsiteY6-560" fmla="*/ 460475 h 1677904"/>
                <a:gd name="connsiteX7-561" fmla="*/ 2193582 w 3602990"/>
                <a:gd name="connsiteY7-562" fmla="*/ 266469 h 1677904"/>
                <a:gd name="connsiteX8-563" fmla="*/ 2650973 w 3602990"/>
                <a:gd name="connsiteY8-564" fmla="*/ 0 h 1677904"/>
                <a:gd name="connsiteX9-565" fmla="*/ 2895600 w 3602990"/>
                <a:gd name="connsiteY9-566" fmla="*/ 0 h 1677904"/>
                <a:gd name="connsiteX10-567" fmla="*/ 2905123 w 3602990"/>
                <a:gd name="connsiteY10-568" fmla="*/ 1677904 h 1677904"/>
                <a:gd name="connsiteX11-569" fmla="*/ 3602990 w 3602990"/>
                <a:gd name="connsiteY11-570" fmla="*/ 1672970 h 167790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89" y="connsiteY11-90"/>
                </a:cxn>
              </a:cxnLst>
              <a:rect l="l" t="t" r="r" b="b"/>
              <a:pathLst>
                <a:path w="3602990" h="1677904">
                  <a:moveTo>
                    <a:pt x="0" y="1676780"/>
                  </a:moveTo>
                  <a:lnTo>
                    <a:pt x="2480351" y="1664080"/>
                  </a:lnTo>
                  <a:lnTo>
                    <a:pt x="2480351" y="771911"/>
                  </a:lnTo>
                  <a:cubicBezTo>
                    <a:pt x="2480351" y="643088"/>
                    <a:pt x="2477267" y="565657"/>
                    <a:pt x="2471100" y="539619"/>
                  </a:cubicBezTo>
                  <a:cubicBezTo>
                    <a:pt x="2464933" y="513580"/>
                    <a:pt x="2447974" y="493880"/>
                    <a:pt x="2420222" y="480518"/>
                  </a:cubicBezTo>
                  <a:cubicBezTo>
                    <a:pt x="2392470" y="467156"/>
                    <a:pt x="2330628" y="460475"/>
                    <a:pt x="2234696" y="460475"/>
                  </a:cubicBezTo>
                  <a:lnTo>
                    <a:pt x="2193582" y="460475"/>
                  </a:lnTo>
                  <a:lnTo>
                    <a:pt x="2193582" y="266469"/>
                  </a:lnTo>
                  <a:cubicBezTo>
                    <a:pt x="2394355" y="223257"/>
                    <a:pt x="2546818" y="134434"/>
                    <a:pt x="2650973" y="0"/>
                  </a:cubicBezTo>
                  <a:lnTo>
                    <a:pt x="2895600" y="0"/>
                  </a:lnTo>
                  <a:cubicBezTo>
                    <a:pt x="2907267" y="614084"/>
                    <a:pt x="2905758" y="859326"/>
                    <a:pt x="2905123" y="1677904"/>
                  </a:cubicBezTo>
                  <a:lnTo>
                    <a:pt x="3602990" y="1672970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n>
                  <a:solidFill>
                    <a:schemeClr val="accent1"/>
                  </a:solidFill>
                </a:ln>
                <a:noFill/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grpSp>
          <p:nvGrpSpPr>
            <p:cNvPr id="3" name="组合 67"/>
            <p:cNvGrpSpPr/>
            <p:nvPr/>
          </p:nvGrpSpPr>
          <p:grpSpPr>
            <a:xfrm>
              <a:off x="15842" y="4651"/>
              <a:ext cx="275" cy="276"/>
              <a:chOff x="2218721" y="3717673"/>
              <a:chExt cx="248226" cy="248226"/>
            </a:xfrm>
            <a:solidFill>
              <a:srgbClr val="040822"/>
            </a:solidFill>
          </p:grpSpPr>
          <p:sp>
            <p:nvSpPr>
              <p:cNvPr id="69" name="椭圆 68"/>
              <p:cNvSpPr/>
              <p:nvPr/>
            </p:nvSpPr>
            <p:spPr>
              <a:xfrm>
                <a:off x="2218721" y="3717673"/>
                <a:ext cx="248226" cy="248226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latin typeface="Source Han Sans HW SC"/>
                  <a:ea typeface="PangMenZhengDao" panose="02010600030101010101" pitchFamily="2" charset="-122"/>
                  <a:sym typeface="Source Han Sans HW SC"/>
                </a:endParaRPr>
              </a:p>
            </p:txBody>
          </p:sp>
          <p:sp>
            <p:nvSpPr>
              <p:cNvPr id="70" name="椭圆 69"/>
              <p:cNvSpPr/>
              <p:nvPr/>
            </p:nvSpPr>
            <p:spPr>
              <a:xfrm>
                <a:off x="2262420" y="3763753"/>
                <a:ext cx="156066" cy="156066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latin typeface="Source Han Sans HW SC"/>
                  <a:ea typeface="PangMenZhengDao" panose="02010600030101010101" pitchFamily="2" charset="-122"/>
                  <a:sym typeface="Source Han Sans HW SC"/>
                </a:endParaRPr>
              </a:p>
            </p:txBody>
          </p:sp>
        </p:grpSp>
        <p:sp>
          <p:nvSpPr>
            <p:cNvPr id="56" name="išľíďè"/>
            <p:cNvSpPr/>
            <p:nvPr/>
          </p:nvSpPr>
          <p:spPr bwMode="auto">
            <a:xfrm>
              <a:off x="11156" y="3690"/>
              <a:ext cx="3465" cy="7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rIns="90000" anchor="t" anchorCtr="0">
              <a:noAutofit/>
            </a:bodyPr>
            <a:lstStyle/>
            <a:p>
              <a:pPr marL="0" marR="0" lvl="0" indent="0" algn="l" defTabSz="913765" rtl="0" eaLnBrk="1" fontAlgn="auto" latinLnBrk="0" hangingPunct="1">
                <a:lnSpc>
                  <a:spcPct val="12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  <a:sym typeface="Source Han Sans HW SC"/>
                </a:rPr>
                <a:t>◎ </a:t>
              </a: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  <a:sym typeface="Source Han Sans HW SC"/>
                </a:rPr>
                <a:t>趋势 </a:t>
              </a:r>
              <a:r>
                <a:rPr lang="zh-CN" altLang="en-US" sz="140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  <a:sym typeface="Source Han Sans HW SC"/>
                </a:rPr>
                <a:t>◎ </a:t>
              </a:r>
              <a:r>
                <a:rPr lang="zh-CN" altLang="en-US" sz="1400" dirty="0" smtClean="0">
                  <a:solidFill>
                    <a:schemeClr val="bg1"/>
                  </a:solidFill>
                  <a:latin typeface="宋体" panose="02010600030101010101" pitchFamily="2" charset="-122"/>
                  <a:ea typeface="宋体" panose="02010600030101010101" pitchFamily="2" charset="-122"/>
                  <a:sym typeface="Source Han Sans HW SC"/>
                </a:rPr>
                <a:t>行业 </a:t>
              </a:r>
            </a:p>
            <a:p>
              <a:pPr marL="0" marR="0" lvl="0" indent="0" algn="l" defTabSz="913765" rtl="0" eaLnBrk="1" fontAlgn="auto" latinLnBrk="0" hangingPunct="1">
                <a:lnSpc>
                  <a:spcPct val="12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40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宋体" panose="02010600030101010101" pitchFamily="2" charset="-122"/>
                  <a:ea typeface="宋体" panose="02010600030101010101" pitchFamily="2" charset="-122"/>
                  <a:sym typeface="Source Han Sans HW SC"/>
                </a:rPr>
                <a:t>◎ 战略</a:t>
              </a: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131695" y="4364355"/>
            <a:ext cx="3890010" cy="1619885"/>
            <a:chOff x="1066" y="6915"/>
            <a:chExt cx="6126" cy="2410"/>
          </a:xfrm>
        </p:grpSpPr>
        <p:sp>
          <p:nvSpPr>
            <p:cNvPr id="79" name="任意多边形 78"/>
            <p:cNvSpPr/>
            <p:nvPr/>
          </p:nvSpPr>
          <p:spPr>
            <a:xfrm>
              <a:off x="1215" y="6915"/>
              <a:ext cx="5853" cy="2272"/>
            </a:xfrm>
            <a:custGeom>
              <a:avLst/>
              <a:gdLst>
                <a:gd name="connsiteX0" fmla="*/ 1095678 w 1187118"/>
                <a:gd name="connsiteY0" fmla="*/ 2033597 h 2125037"/>
                <a:gd name="connsiteX1" fmla="*/ 0 w 1187118"/>
                <a:gd name="connsiteY1" fmla="*/ 2033597 h 2125037"/>
                <a:gd name="connsiteX2" fmla="*/ 308 w 1187118"/>
                <a:gd name="connsiteY2" fmla="*/ 1748894 h 2125037"/>
                <a:gd name="connsiteX3" fmla="*/ 578959 w 1187118"/>
                <a:gd name="connsiteY3" fmla="*/ 763524 h 2125037"/>
                <a:gd name="connsiteX4" fmla="*/ 670779 w 1187118"/>
                <a:gd name="connsiteY4" fmla="*/ 468344 h 2125037"/>
                <a:gd name="connsiteX5" fmla="*/ 643010 w 1187118"/>
                <a:gd name="connsiteY5" fmla="*/ 346944 h 2125037"/>
                <a:gd name="connsiteX6" fmla="*/ 558469 w 1187118"/>
                <a:gd name="connsiteY6" fmla="*/ 306889 h 2125037"/>
                <a:gd name="connsiteX7" fmla="*/ 473928 w 1187118"/>
                <a:gd name="connsiteY7" fmla="*/ 351258 h 2125037"/>
                <a:gd name="connsiteX8" fmla="*/ 446159 w 1187118"/>
                <a:gd name="connsiteY8" fmla="*/ 527503 h 2125037"/>
                <a:gd name="connsiteX9" fmla="*/ 446159 w 1187118"/>
                <a:gd name="connsiteY9" fmla="*/ 717305 h 2125037"/>
                <a:gd name="connsiteX10" fmla="*/ 0 w 1187118"/>
                <a:gd name="connsiteY10" fmla="*/ 717305 h 2125037"/>
                <a:gd name="connsiteX11" fmla="*/ 0 w 1187118"/>
                <a:gd name="connsiteY11" fmla="*/ 644589 h 2125037"/>
                <a:gd name="connsiteX12" fmla="*/ 17255 w 1187118"/>
                <a:gd name="connsiteY12" fmla="*/ 380221 h 2125037"/>
                <a:gd name="connsiteX13" fmla="*/ 102296 w 1187118"/>
                <a:gd name="connsiteY13" fmla="*/ 189803 h 2125037"/>
                <a:gd name="connsiteX14" fmla="*/ 278541 w 1187118"/>
                <a:gd name="connsiteY14" fmla="*/ 48067 h 2125037"/>
                <a:gd name="connsiteX15" fmla="*/ 538595 w 1187118"/>
                <a:gd name="connsiteY15" fmla="*/ 0 h 2125037"/>
                <a:gd name="connsiteX16" fmla="*/ 987835 w 1187118"/>
                <a:gd name="connsiteY16" fmla="*/ 147282 h 2125037"/>
                <a:gd name="connsiteX17" fmla="*/ 1140047 w 1187118"/>
                <a:gd name="connsiteY17" fmla="*/ 520108 h 2125037"/>
                <a:gd name="connsiteX18" fmla="*/ 1054380 w 1187118"/>
                <a:gd name="connsiteY18" fmla="*/ 882458 h 2125037"/>
                <a:gd name="connsiteX19" fmla="*/ 549649 w 1187118"/>
                <a:gd name="connsiteY19" fmla="*/ 1693432 h 2125037"/>
                <a:gd name="connsiteX20" fmla="*/ 1095678 w 1187118"/>
                <a:gd name="connsiteY20" fmla="*/ 1693432 h 2125037"/>
                <a:gd name="connsiteX21" fmla="*/ 1187118 w 1187118"/>
                <a:gd name="connsiteY21" fmla="*/ 2125037 h 2125037"/>
                <a:gd name="connsiteX0-1" fmla="*/ 0 w 3901440"/>
                <a:gd name="connsiteY0-2" fmla="*/ 2033597 h 2125037"/>
                <a:gd name="connsiteX1-3" fmla="*/ 2714322 w 3901440"/>
                <a:gd name="connsiteY1-4" fmla="*/ 2033597 h 2125037"/>
                <a:gd name="connsiteX2-5" fmla="*/ 2714630 w 3901440"/>
                <a:gd name="connsiteY2-6" fmla="*/ 1748894 h 2125037"/>
                <a:gd name="connsiteX3-7" fmla="*/ 3293281 w 3901440"/>
                <a:gd name="connsiteY3-8" fmla="*/ 763524 h 2125037"/>
                <a:gd name="connsiteX4-9" fmla="*/ 3385101 w 3901440"/>
                <a:gd name="connsiteY4-10" fmla="*/ 468344 h 2125037"/>
                <a:gd name="connsiteX5-11" fmla="*/ 3357332 w 3901440"/>
                <a:gd name="connsiteY5-12" fmla="*/ 346944 h 2125037"/>
                <a:gd name="connsiteX6-13" fmla="*/ 3272791 w 3901440"/>
                <a:gd name="connsiteY6-14" fmla="*/ 306889 h 2125037"/>
                <a:gd name="connsiteX7-15" fmla="*/ 3188250 w 3901440"/>
                <a:gd name="connsiteY7-16" fmla="*/ 351258 h 2125037"/>
                <a:gd name="connsiteX8-17" fmla="*/ 3160481 w 3901440"/>
                <a:gd name="connsiteY8-18" fmla="*/ 527503 h 2125037"/>
                <a:gd name="connsiteX9-19" fmla="*/ 3160481 w 3901440"/>
                <a:gd name="connsiteY9-20" fmla="*/ 717305 h 2125037"/>
                <a:gd name="connsiteX10-21" fmla="*/ 2714322 w 3901440"/>
                <a:gd name="connsiteY10-22" fmla="*/ 717305 h 2125037"/>
                <a:gd name="connsiteX11-23" fmla="*/ 2714322 w 3901440"/>
                <a:gd name="connsiteY11-24" fmla="*/ 644589 h 2125037"/>
                <a:gd name="connsiteX12-25" fmla="*/ 2731577 w 3901440"/>
                <a:gd name="connsiteY12-26" fmla="*/ 380221 h 2125037"/>
                <a:gd name="connsiteX13-27" fmla="*/ 2816618 w 3901440"/>
                <a:gd name="connsiteY13-28" fmla="*/ 189803 h 2125037"/>
                <a:gd name="connsiteX14-29" fmla="*/ 2992863 w 3901440"/>
                <a:gd name="connsiteY14-30" fmla="*/ 48067 h 2125037"/>
                <a:gd name="connsiteX15-31" fmla="*/ 3252917 w 3901440"/>
                <a:gd name="connsiteY15-32" fmla="*/ 0 h 2125037"/>
                <a:gd name="connsiteX16-33" fmla="*/ 3702157 w 3901440"/>
                <a:gd name="connsiteY16-34" fmla="*/ 147282 h 2125037"/>
                <a:gd name="connsiteX17-35" fmla="*/ 3854369 w 3901440"/>
                <a:gd name="connsiteY17-36" fmla="*/ 520108 h 2125037"/>
                <a:gd name="connsiteX18-37" fmla="*/ 3768702 w 3901440"/>
                <a:gd name="connsiteY18-38" fmla="*/ 882458 h 2125037"/>
                <a:gd name="connsiteX19-39" fmla="*/ 3263971 w 3901440"/>
                <a:gd name="connsiteY19-40" fmla="*/ 1693432 h 2125037"/>
                <a:gd name="connsiteX20-41" fmla="*/ 3810000 w 3901440"/>
                <a:gd name="connsiteY20-42" fmla="*/ 1693432 h 2125037"/>
                <a:gd name="connsiteX21-43" fmla="*/ 3901440 w 3901440"/>
                <a:gd name="connsiteY21-44" fmla="*/ 2125037 h 2125037"/>
                <a:gd name="connsiteX0-45" fmla="*/ 0 w 4148183"/>
                <a:gd name="connsiteY0-46" fmla="*/ 2033597 h 2125037"/>
                <a:gd name="connsiteX1-47" fmla="*/ 2961065 w 4148183"/>
                <a:gd name="connsiteY1-48" fmla="*/ 2033597 h 2125037"/>
                <a:gd name="connsiteX2-49" fmla="*/ 2961373 w 4148183"/>
                <a:gd name="connsiteY2-50" fmla="*/ 1748894 h 2125037"/>
                <a:gd name="connsiteX3-51" fmla="*/ 3540024 w 4148183"/>
                <a:gd name="connsiteY3-52" fmla="*/ 763524 h 2125037"/>
                <a:gd name="connsiteX4-53" fmla="*/ 3631844 w 4148183"/>
                <a:gd name="connsiteY4-54" fmla="*/ 468344 h 2125037"/>
                <a:gd name="connsiteX5-55" fmla="*/ 3604075 w 4148183"/>
                <a:gd name="connsiteY5-56" fmla="*/ 346944 h 2125037"/>
                <a:gd name="connsiteX6-57" fmla="*/ 3519534 w 4148183"/>
                <a:gd name="connsiteY6-58" fmla="*/ 306889 h 2125037"/>
                <a:gd name="connsiteX7-59" fmla="*/ 3434993 w 4148183"/>
                <a:gd name="connsiteY7-60" fmla="*/ 351258 h 2125037"/>
                <a:gd name="connsiteX8-61" fmla="*/ 3407224 w 4148183"/>
                <a:gd name="connsiteY8-62" fmla="*/ 527503 h 2125037"/>
                <a:gd name="connsiteX9-63" fmla="*/ 3407224 w 4148183"/>
                <a:gd name="connsiteY9-64" fmla="*/ 717305 h 2125037"/>
                <a:gd name="connsiteX10-65" fmla="*/ 2961065 w 4148183"/>
                <a:gd name="connsiteY10-66" fmla="*/ 717305 h 2125037"/>
                <a:gd name="connsiteX11-67" fmla="*/ 2961065 w 4148183"/>
                <a:gd name="connsiteY11-68" fmla="*/ 644589 h 2125037"/>
                <a:gd name="connsiteX12-69" fmla="*/ 2978320 w 4148183"/>
                <a:gd name="connsiteY12-70" fmla="*/ 380221 h 2125037"/>
                <a:gd name="connsiteX13-71" fmla="*/ 3063361 w 4148183"/>
                <a:gd name="connsiteY13-72" fmla="*/ 189803 h 2125037"/>
                <a:gd name="connsiteX14-73" fmla="*/ 3239606 w 4148183"/>
                <a:gd name="connsiteY14-74" fmla="*/ 48067 h 2125037"/>
                <a:gd name="connsiteX15-75" fmla="*/ 3499660 w 4148183"/>
                <a:gd name="connsiteY15-76" fmla="*/ 0 h 2125037"/>
                <a:gd name="connsiteX16-77" fmla="*/ 3948900 w 4148183"/>
                <a:gd name="connsiteY16-78" fmla="*/ 147282 h 2125037"/>
                <a:gd name="connsiteX17-79" fmla="*/ 4101112 w 4148183"/>
                <a:gd name="connsiteY17-80" fmla="*/ 520108 h 2125037"/>
                <a:gd name="connsiteX18-81" fmla="*/ 4015445 w 4148183"/>
                <a:gd name="connsiteY18-82" fmla="*/ 882458 h 2125037"/>
                <a:gd name="connsiteX19-83" fmla="*/ 3510714 w 4148183"/>
                <a:gd name="connsiteY19-84" fmla="*/ 1693432 h 2125037"/>
                <a:gd name="connsiteX20-85" fmla="*/ 4056743 w 4148183"/>
                <a:gd name="connsiteY20-86" fmla="*/ 1693432 h 2125037"/>
                <a:gd name="connsiteX21-87" fmla="*/ 4148183 w 4148183"/>
                <a:gd name="connsiteY21-88" fmla="*/ 2125037 h 2125037"/>
                <a:gd name="connsiteX0-89" fmla="*/ 0 w 4003040"/>
                <a:gd name="connsiteY0-90" fmla="*/ 2033597 h 2125037"/>
                <a:gd name="connsiteX1-91" fmla="*/ 2815922 w 4003040"/>
                <a:gd name="connsiteY1-92" fmla="*/ 2033597 h 2125037"/>
                <a:gd name="connsiteX2-93" fmla="*/ 2816230 w 4003040"/>
                <a:gd name="connsiteY2-94" fmla="*/ 1748894 h 2125037"/>
                <a:gd name="connsiteX3-95" fmla="*/ 3394881 w 4003040"/>
                <a:gd name="connsiteY3-96" fmla="*/ 763524 h 2125037"/>
                <a:gd name="connsiteX4-97" fmla="*/ 3486701 w 4003040"/>
                <a:gd name="connsiteY4-98" fmla="*/ 468344 h 2125037"/>
                <a:gd name="connsiteX5-99" fmla="*/ 3458932 w 4003040"/>
                <a:gd name="connsiteY5-100" fmla="*/ 346944 h 2125037"/>
                <a:gd name="connsiteX6-101" fmla="*/ 3374391 w 4003040"/>
                <a:gd name="connsiteY6-102" fmla="*/ 306889 h 2125037"/>
                <a:gd name="connsiteX7-103" fmla="*/ 3289850 w 4003040"/>
                <a:gd name="connsiteY7-104" fmla="*/ 351258 h 2125037"/>
                <a:gd name="connsiteX8-105" fmla="*/ 3262081 w 4003040"/>
                <a:gd name="connsiteY8-106" fmla="*/ 527503 h 2125037"/>
                <a:gd name="connsiteX9-107" fmla="*/ 3262081 w 4003040"/>
                <a:gd name="connsiteY9-108" fmla="*/ 717305 h 2125037"/>
                <a:gd name="connsiteX10-109" fmla="*/ 2815922 w 4003040"/>
                <a:gd name="connsiteY10-110" fmla="*/ 717305 h 2125037"/>
                <a:gd name="connsiteX11-111" fmla="*/ 2815922 w 4003040"/>
                <a:gd name="connsiteY11-112" fmla="*/ 644589 h 2125037"/>
                <a:gd name="connsiteX12-113" fmla="*/ 2833177 w 4003040"/>
                <a:gd name="connsiteY12-114" fmla="*/ 380221 h 2125037"/>
                <a:gd name="connsiteX13-115" fmla="*/ 2918218 w 4003040"/>
                <a:gd name="connsiteY13-116" fmla="*/ 189803 h 2125037"/>
                <a:gd name="connsiteX14-117" fmla="*/ 3094463 w 4003040"/>
                <a:gd name="connsiteY14-118" fmla="*/ 48067 h 2125037"/>
                <a:gd name="connsiteX15-119" fmla="*/ 3354517 w 4003040"/>
                <a:gd name="connsiteY15-120" fmla="*/ 0 h 2125037"/>
                <a:gd name="connsiteX16-121" fmla="*/ 3803757 w 4003040"/>
                <a:gd name="connsiteY16-122" fmla="*/ 147282 h 2125037"/>
                <a:gd name="connsiteX17-123" fmla="*/ 3955969 w 4003040"/>
                <a:gd name="connsiteY17-124" fmla="*/ 520108 h 2125037"/>
                <a:gd name="connsiteX18-125" fmla="*/ 3870302 w 4003040"/>
                <a:gd name="connsiteY18-126" fmla="*/ 882458 h 2125037"/>
                <a:gd name="connsiteX19-127" fmla="*/ 3365571 w 4003040"/>
                <a:gd name="connsiteY19-128" fmla="*/ 1693432 h 2125037"/>
                <a:gd name="connsiteX20-129" fmla="*/ 3911600 w 4003040"/>
                <a:gd name="connsiteY20-130" fmla="*/ 1693432 h 2125037"/>
                <a:gd name="connsiteX21-131" fmla="*/ 4003040 w 4003040"/>
                <a:gd name="connsiteY21-132" fmla="*/ 2125037 h 2125037"/>
                <a:gd name="connsiteX0-133" fmla="*/ 0 w 4003040"/>
                <a:gd name="connsiteY0-134" fmla="*/ 2033597 h 2125037"/>
                <a:gd name="connsiteX1-135" fmla="*/ 2815922 w 4003040"/>
                <a:gd name="connsiteY1-136" fmla="*/ 2033597 h 2125037"/>
                <a:gd name="connsiteX2-137" fmla="*/ 2816230 w 4003040"/>
                <a:gd name="connsiteY2-138" fmla="*/ 1748894 h 2125037"/>
                <a:gd name="connsiteX3-139" fmla="*/ 3394881 w 4003040"/>
                <a:gd name="connsiteY3-140" fmla="*/ 763524 h 2125037"/>
                <a:gd name="connsiteX4-141" fmla="*/ 3486701 w 4003040"/>
                <a:gd name="connsiteY4-142" fmla="*/ 468344 h 2125037"/>
                <a:gd name="connsiteX5-143" fmla="*/ 3458932 w 4003040"/>
                <a:gd name="connsiteY5-144" fmla="*/ 346944 h 2125037"/>
                <a:gd name="connsiteX6-145" fmla="*/ 3374391 w 4003040"/>
                <a:gd name="connsiteY6-146" fmla="*/ 306889 h 2125037"/>
                <a:gd name="connsiteX7-147" fmla="*/ 3289850 w 4003040"/>
                <a:gd name="connsiteY7-148" fmla="*/ 351258 h 2125037"/>
                <a:gd name="connsiteX8-149" fmla="*/ 3262081 w 4003040"/>
                <a:gd name="connsiteY8-150" fmla="*/ 527503 h 2125037"/>
                <a:gd name="connsiteX9-151" fmla="*/ 3262081 w 4003040"/>
                <a:gd name="connsiteY9-152" fmla="*/ 717305 h 2125037"/>
                <a:gd name="connsiteX10-153" fmla="*/ 2815922 w 4003040"/>
                <a:gd name="connsiteY10-154" fmla="*/ 717305 h 2125037"/>
                <a:gd name="connsiteX11-155" fmla="*/ 2815922 w 4003040"/>
                <a:gd name="connsiteY11-156" fmla="*/ 644589 h 2125037"/>
                <a:gd name="connsiteX12-157" fmla="*/ 2833177 w 4003040"/>
                <a:gd name="connsiteY12-158" fmla="*/ 380221 h 2125037"/>
                <a:gd name="connsiteX13-159" fmla="*/ 2918218 w 4003040"/>
                <a:gd name="connsiteY13-160" fmla="*/ 189803 h 2125037"/>
                <a:gd name="connsiteX14-161" fmla="*/ 3094463 w 4003040"/>
                <a:gd name="connsiteY14-162" fmla="*/ 48067 h 2125037"/>
                <a:gd name="connsiteX15-163" fmla="*/ 3354517 w 4003040"/>
                <a:gd name="connsiteY15-164" fmla="*/ 0 h 2125037"/>
                <a:gd name="connsiteX16-165" fmla="*/ 3803757 w 4003040"/>
                <a:gd name="connsiteY16-166" fmla="*/ 147282 h 2125037"/>
                <a:gd name="connsiteX17-167" fmla="*/ 3955969 w 4003040"/>
                <a:gd name="connsiteY17-168" fmla="*/ 520108 h 2125037"/>
                <a:gd name="connsiteX18-169" fmla="*/ 3870302 w 4003040"/>
                <a:gd name="connsiteY18-170" fmla="*/ 882458 h 2125037"/>
                <a:gd name="connsiteX19-171" fmla="*/ 3365571 w 4003040"/>
                <a:gd name="connsiteY19-172" fmla="*/ 1693432 h 2125037"/>
                <a:gd name="connsiteX20-173" fmla="*/ 3911600 w 4003040"/>
                <a:gd name="connsiteY20-174" fmla="*/ 1693432 h 2125037"/>
                <a:gd name="connsiteX21-175" fmla="*/ 3956897 w 4003040"/>
                <a:gd name="connsiteY21-176" fmla="*/ 1974406 h 2125037"/>
                <a:gd name="connsiteX22" fmla="*/ 4003040 w 4003040"/>
                <a:gd name="connsiteY22" fmla="*/ 2125037 h 2125037"/>
                <a:gd name="connsiteX0-177" fmla="*/ 0 w 4923790"/>
                <a:gd name="connsiteY0-178" fmla="*/ 2033597 h 2033597"/>
                <a:gd name="connsiteX1-179" fmla="*/ 2815922 w 4923790"/>
                <a:gd name="connsiteY1-180" fmla="*/ 2033597 h 2033597"/>
                <a:gd name="connsiteX2-181" fmla="*/ 2816230 w 4923790"/>
                <a:gd name="connsiteY2-182" fmla="*/ 1748894 h 2033597"/>
                <a:gd name="connsiteX3-183" fmla="*/ 3394881 w 4923790"/>
                <a:gd name="connsiteY3-184" fmla="*/ 763524 h 2033597"/>
                <a:gd name="connsiteX4-185" fmla="*/ 3486701 w 4923790"/>
                <a:gd name="connsiteY4-186" fmla="*/ 468344 h 2033597"/>
                <a:gd name="connsiteX5-187" fmla="*/ 3458932 w 4923790"/>
                <a:gd name="connsiteY5-188" fmla="*/ 346944 h 2033597"/>
                <a:gd name="connsiteX6-189" fmla="*/ 3374391 w 4923790"/>
                <a:gd name="connsiteY6-190" fmla="*/ 306889 h 2033597"/>
                <a:gd name="connsiteX7-191" fmla="*/ 3289850 w 4923790"/>
                <a:gd name="connsiteY7-192" fmla="*/ 351258 h 2033597"/>
                <a:gd name="connsiteX8-193" fmla="*/ 3262081 w 4923790"/>
                <a:gd name="connsiteY8-194" fmla="*/ 527503 h 2033597"/>
                <a:gd name="connsiteX9-195" fmla="*/ 3262081 w 4923790"/>
                <a:gd name="connsiteY9-196" fmla="*/ 717305 h 2033597"/>
                <a:gd name="connsiteX10-197" fmla="*/ 2815922 w 4923790"/>
                <a:gd name="connsiteY10-198" fmla="*/ 717305 h 2033597"/>
                <a:gd name="connsiteX11-199" fmla="*/ 2815922 w 4923790"/>
                <a:gd name="connsiteY11-200" fmla="*/ 644589 h 2033597"/>
                <a:gd name="connsiteX12-201" fmla="*/ 2833177 w 4923790"/>
                <a:gd name="connsiteY12-202" fmla="*/ 380221 h 2033597"/>
                <a:gd name="connsiteX13-203" fmla="*/ 2918218 w 4923790"/>
                <a:gd name="connsiteY13-204" fmla="*/ 189803 h 2033597"/>
                <a:gd name="connsiteX14-205" fmla="*/ 3094463 w 4923790"/>
                <a:gd name="connsiteY14-206" fmla="*/ 48067 h 2033597"/>
                <a:gd name="connsiteX15-207" fmla="*/ 3354517 w 4923790"/>
                <a:gd name="connsiteY15-208" fmla="*/ 0 h 2033597"/>
                <a:gd name="connsiteX16-209" fmla="*/ 3803757 w 4923790"/>
                <a:gd name="connsiteY16-210" fmla="*/ 147282 h 2033597"/>
                <a:gd name="connsiteX17-211" fmla="*/ 3955969 w 4923790"/>
                <a:gd name="connsiteY17-212" fmla="*/ 520108 h 2033597"/>
                <a:gd name="connsiteX18-213" fmla="*/ 3870302 w 4923790"/>
                <a:gd name="connsiteY18-214" fmla="*/ 882458 h 2033597"/>
                <a:gd name="connsiteX19-215" fmla="*/ 3365571 w 4923790"/>
                <a:gd name="connsiteY19-216" fmla="*/ 1693432 h 2033597"/>
                <a:gd name="connsiteX20-217" fmla="*/ 3911600 w 4923790"/>
                <a:gd name="connsiteY20-218" fmla="*/ 1693432 h 2033597"/>
                <a:gd name="connsiteX21-219" fmla="*/ 3956897 w 4923790"/>
                <a:gd name="connsiteY21-220" fmla="*/ 1974406 h 2033597"/>
                <a:gd name="connsiteX22-221" fmla="*/ 4923790 w 4923790"/>
                <a:gd name="connsiteY22-222" fmla="*/ 1998037 h 2033597"/>
                <a:gd name="connsiteX0-223" fmla="*/ 0 w 4923790"/>
                <a:gd name="connsiteY0-224" fmla="*/ 2033597 h 2042452"/>
                <a:gd name="connsiteX1-225" fmla="*/ 2815922 w 4923790"/>
                <a:gd name="connsiteY1-226" fmla="*/ 2033597 h 2042452"/>
                <a:gd name="connsiteX2-227" fmla="*/ 2816230 w 4923790"/>
                <a:gd name="connsiteY2-228" fmla="*/ 1748894 h 2042452"/>
                <a:gd name="connsiteX3-229" fmla="*/ 3394881 w 4923790"/>
                <a:gd name="connsiteY3-230" fmla="*/ 763524 h 2042452"/>
                <a:gd name="connsiteX4-231" fmla="*/ 3486701 w 4923790"/>
                <a:gd name="connsiteY4-232" fmla="*/ 468344 h 2042452"/>
                <a:gd name="connsiteX5-233" fmla="*/ 3458932 w 4923790"/>
                <a:gd name="connsiteY5-234" fmla="*/ 346944 h 2042452"/>
                <a:gd name="connsiteX6-235" fmla="*/ 3374391 w 4923790"/>
                <a:gd name="connsiteY6-236" fmla="*/ 306889 h 2042452"/>
                <a:gd name="connsiteX7-237" fmla="*/ 3289850 w 4923790"/>
                <a:gd name="connsiteY7-238" fmla="*/ 351258 h 2042452"/>
                <a:gd name="connsiteX8-239" fmla="*/ 3262081 w 4923790"/>
                <a:gd name="connsiteY8-240" fmla="*/ 527503 h 2042452"/>
                <a:gd name="connsiteX9-241" fmla="*/ 3262081 w 4923790"/>
                <a:gd name="connsiteY9-242" fmla="*/ 717305 h 2042452"/>
                <a:gd name="connsiteX10-243" fmla="*/ 2815922 w 4923790"/>
                <a:gd name="connsiteY10-244" fmla="*/ 717305 h 2042452"/>
                <a:gd name="connsiteX11-245" fmla="*/ 2815922 w 4923790"/>
                <a:gd name="connsiteY11-246" fmla="*/ 644589 h 2042452"/>
                <a:gd name="connsiteX12-247" fmla="*/ 2833177 w 4923790"/>
                <a:gd name="connsiteY12-248" fmla="*/ 380221 h 2042452"/>
                <a:gd name="connsiteX13-249" fmla="*/ 2918218 w 4923790"/>
                <a:gd name="connsiteY13-250" fmla="*/ 189803 h 2042452"/>
                <a:gd name="connsiteX14-251" fmla="*/ 3094463 w 4923790"/>
                <a:gd name="connsiteY14-252" fmla="*/ 48067 h 2042452"/>
                <a:gd name="connsiteX15-253" fmla="*/ 3354517 w 4923790"/>
                <a:gd name="connsiteY15-254" fmla="*/ 0 h 2042452"/>
                <a:gd name="connsiteX16-255" fmla="*/ 3803757 w 4923790"/>
                <a:gd name="connsiteY16-256" fmla="*/ 147282 h 2042452"/>
                <a:gd name="connsiteX17-257" fmla="*/ 3955969 w 4923790"/>
                <a:gd name="connsiteY17-258" fmla="*/ 520108 h 2042452"/>
                <a:gd name="connsiteX18-259" fmla="*/ 3870302 w 4923790"/>
                <a:gd name="connsiteY18-260" fmla="*/ 882458 h 2042452"/>
                <a:gd name="connsiteX19-261" fmla="*/ 3365571 w 4923790"/>
                <a:gd name="connsiteY19-262" fmla="*/ 1693432 h 2042452"/>
                <a:gd name="connsiteX20-263" fmla="*/ 3911600 w 4923790"/>
                <a:gd name="connsiteY20-264" fmla="*/ 1693432 h 2042452"/>
                <a:gd name="connsiteX21-265" fmla="*/ 3944197 w 4923790"/>
                <a:gd name="connsiteY21-266" fmla="*/ 2018856 h 2042452"/>
                <a:gd name="connsiteX22-267" fmla="*/ 4923790 w 4923790"/>
                <a:gd name="connsiteY22-268" fmla="*/ 1998037 h 2042452"/>
                <a:gd name="connsiteX0-269" fmla="*/ 0 w 4923790"/>
                <a:gd name="connsiteY0-270" fmla="*/ 2033597 h 2042452"/>
                <a:gd name="connsiteX1-271" fmla="*/ 2815922 w 4923790"/>
                <a:gd name="connsiteY1-272" fmla="*/ 2033597 h 2042452"/>
                <a:gd name="connsiteX2-273" fmla="*/ 2816230 w 4923790"/>
                <a:gd name="connsiteY2-274" fmla="*/ 1748894 h 2042452"/>
                <a:gd name="connsiteX3-275" fmla="*/ 3394881 w 4923790"/>
                <a:gd name="connsiteY3-276" fmla="*/ 763524 h 2042452"/>
                <a:gd name="connsiteX4-277" fmla="*/ 3486701 w 4923790"/>
                <a:gd name="connsiteY4-278" fmla="*/ 468344 h 2042452"/>
                <a:gd name="connsiteX5-279" fmla="*/ 3458932 w 4923790"/>
                <a:gd name="connsiteY5-280" fmla="*/ 346944 h 2042452"/>
                <a:gd name="connsiteX6-281" fmla="*/ 3374391 w 4923790"/>
                <a:gd name="connsiteY6-282" fmla="*/ 306889 h 2042452"/>
                <a:gd name="connsiteX7-283" fmla="*/ 3289850 w 4923790"/>
                <a:gd name="connsiteY7-284" fmla="*/ 351258 h 2042452"/>
                <a:gd name="connsiteX8-285" fmla="*/ 3262081 w 4923790"/>
                <a:gd name="connsiteY8-286" fmla="*/ 527503 h 2042452"/>
                <a:gd name="connsiteX9-287" fmla="*/ 3262081 w 4923790"/>
                <a:gd name="connsiteY9-288" fmla="*/ 717305 h 2042452"/>
                <a:gd name="connsiteX10-289" fmla="*/ 2815922 w 4923790"/>
                <a:gd name="connsiteY10-290" fmla="*/ 717305 h 2042452"/>
                <a:gd name="connsiteX11-291" fmla="*/ 2815922 w 4923790"/>
                <a:gd name="connsiteY11-292" fmla="*/ 644589 h 2042452"/>
                <a:gd name="connsiteX12-293" fmla="*/ 2833177 w 4923790"/>
                <a:gd name="connsiteY12-294" fmla="*/ 380221 h 2042452"/>
                <a:gd name="connsiteX13-295" fmla="*/ 2918218 w 4923790"/>
                <a:gd name="connsiteY13-296" fmla="*/ 189803 h 2042452"/>
                <a:gd name="connsiteX14-297" fmla="*/ 3094463 w 4923790"/>
                <a:gd name="connsiteY14-298" fmla="*/ 48067 h 2042452"/>
                <a:gd name="connsiteX15-299" fmla="*/ 3354517 w 4923790"/>
                <a:gd name="connsiteY15-300" fmla="*/ 0 h 2042452"/>
                <a:gd name="connsiteX16-301" fmla="*/ 3803757 w 4923790"/>
                <a:gd name="connsiteY16-302" fmla="*/ 147282 h 2042452"/>
                <a:gd name="connsiteX17-303" fmla="*/ 3955969 w 4923790"/>
                <a:gd name="connsiteY17-304" fmla="*/ 520108 h 2042452"/>
                <a:gd name="connsiteX18-305" fmla="*/ 3870302 w 4923790"/>
                <a:gd name="connsiteY18-306" fmla="*/ 882458 h 2042452"/>
                <a:gd name="connsiteX19-307" fmla="*/ 3365571 w 4923790"/>
                <a:gd name="connsiteY19-308" fmla="*/ 1693432 h 2042452"/>
                <a:gd name="connsiteX20-309" fmla="*/ 3911600 w 4923790"/>
                <a:gd name="connsiteY20-310" fmla="*/ 1693432 h 2042452"/>
                <a:gd name="connsiteX21-311" fmla="*/ 3944197 w 4923790"/>
                <a:gd name="connsiteY21-312" fmla="*/ 2018856 h 2042452"/>
                <a:gd name="connsiteX22-313" fmla="*/ 4923790 w 4923790"/>
                <a:gd name="connsiteY22-314" fmla="*/ 1998037 h 2042452"/>
                <a:gd name="connsiteX0-315" fmla="*/ 0 w 4923790"/>
                <a:gd name="connsiteY0-316" fmla="*/ 2033597 h 2042452"/>
                <a:gd name="connsiteX1-317" fmla="*/ 2815922 w 4923790"/>
                <a:gd name="connsiteY1-318" fmla="*/ 2033597 h 2042452"/>
                <a:gd name="connsiteX2-319" fmla="*/ 2816230 w 4923790"/>
                <a:gd name="connsiteY2-320" fmla="*/ 1748894 h 2042452"/>
                <a:gd name="connsiteX3-321" fmla="*/ 3394881 w 4923790"/>
                <a:gd name="connsiteY3-322" fmla="*/ 763524 h 2042452"/>
                <a:gd name="connsiteX4-323" fmla="*/ 3486701 w 4923790"/>
                <a:gd name="connsiteY4-324" fmla="*/ 468344 h 2042452"/>
                <a:gd name="connsiteX5-325" fmla="*/ 3458932 w 4923790"/>
                <a:gd name="connsiteY5-326" fmla="*/ 346944 h 2042452"/>
                <a:gd name="connsiteX6-327" fmla="*/ 3374391 w 4923790"/>
                <a:gd name="connsiteY6-328" fmla="*/ 306889 h 2042452"/>
                <a:gd name="connsiteX7-329" fmla="*/ 3289850 w 4923790"/>
                <a:gd name="connsiteY7-330" fmla="*/ 351258 h 2042452"/>
                <a:gd name="connsiteX8-331" fmla="*/ 3262081 w 4923790"/>
                <a:gd name="connsiteY8-332" fmla="*/ 527503 h 2042452"/>
                <a:gd name="connsiteX9-333" fmla="*/ 3262081 w 4923790"/>
                <a:gd name="connsiteY9-334" fmla="*/ 717305 h 2042452"/>
                <a:gd name="connsiteX10-335" fmla="*/ 2815922 w 4923790"/>
                <a:gd name="connsiteY10-336" fmla="*/ 717305 h 2042452"/>
                <a:gd name="connsiteX11-337" fmla="*/ 2815922 w 4923790"/>
                <a:gd name="connsiteY11-338" fmla="*/ 644589 h 2042452"/>
                <a:gd name="connsiteX12-339" fmla="*/ 2833177 w 4923790"/>
                <a:gd name="connsiteY12-340" fmla="*/ 380221 h 2042452"/>
                <a:gd name="connsiteX13-341" fmla="*/ 2918218 w 4923790"/>
                <a:gd name="connsiteY13-342" fmla="*/ 189803 h 2042452"/>
                <a:gd name="connsiteX14-343" fmla="*/ 3094463 w 4923790"/>
                <a:gd name="connsiteY14-344" fmla="*/ 48067 h 2042452"/>
                <a:gd name="connsiteX15-345" fmla="*/ 3354517 w 4923790"/>
                <a:gd name="connsiteY15-346" fmla="*/ 0 h 2042452"/>
                <a:gd name="connsiteX16-347" fmla="*/ 3803757 w 4923790"/>
                <a:gd name="connsiteY16-348" fmla="*/ 147282 h 2042452"/>
                <a:gd name="connsiteX17-349" fmla="*/ 3955969 w 4923790"/>
                <a:gd name="connsiteY17-350" fmla="*/ 520108 h 2042452"/>
                <a:gd name="connsiteX18-351" fmla="*/ 3870302 w 4923790"/>
                <a:gd name="connsiteY18-352" fmla="*/ 882458 h 2042452"/>
                <a:gd name="connsiteX19-353" fmla="*/ 3365571 w 4923790"/>
                <a:gd name="connsiteY19-354" fmla="*/ 1693432 h 2042452"/>
                <a:gd name="connsiteX20-355" fmla="*/ 3911600 w 4923790"/>
                <a:gd name="connsiteY20-356" fmla="*/ 1693432 h 2042452"/>
                <a:gd name="connsiteX21-357" fmla="*/ 3944197 w 4923790"/>
                <a:gd name="connsiteY21-358" fmla="*/ 2018856 h 2042452"/>
                <a:gd name="connsiteX22-359" fmla="*/ 4923790 w 4923790"/>
                <a:gd name="connsiteY22-360" fmla="*/ 1998037 h 2042452"/>
                <a:gd name="connsiteX0-361" fmla="*/ 0 w 4923790"/>
                <a:gd name="connsiteY0-362" fmla="*/ 2033597 h 2034670"/>
                <a:gd name="connsiteX1-363" fmla="*/ 2815922 w 4923790"/>
                <a:gd name="connsiteY1-364" fmla="*/ 2033597 h 2034670"/>
                <a:gd name="connsiteX2-365" fmla="*/ 2816230 w 4923790"/>
                <a:gd name="connsiteY2-366" fmla="*/ 1748894 h 2034670"/>
                <a:gd name="connsiteX3-367" fmla="*/ 3394881 w 4923790"/>
                <a:gd name="connsiteY3-368" fmla="*/ 763524 h 2034670"/>
                <a:gd name="connsiteX4-369" fmla="*/ 3486701 w 4923790"/>
                <a:gd name="connsiteY4-370" fmla="*/ 468344 h 2034670"/>
                <a:gd name="connsiteX5-371" fmla="*/ 3458932 w 4923790"/>
                <a:gd name="connsiteY5-372" fmla="*/ 346944 h 2034670"/>
                <a:gd name="connsiteX6-373" fmla="*/ 3374391 w 4923790"/>
                <a:gd name="connsiteY6-374" fmla="*/ 306889 h 2034670"/>
                <a:gd name="connsiteX7-375" fmla="*/ 3289850 w 4923790"/>
                <a:gd name="connsiteY7-376" fmla="*/ 351258 h 2034670"/>
                <a:gd name="connsiteX8-377" fmla="*/ 3262081 w 4923790"/>
                <a:gd name="connsiteY8-378" fmla="*/ 527503 h 2034670"/>
                <a:gd name="connsiteX9-379" fmla="*/ 3262081 w 4923790"/>
                <a:gd name="connsiteY9-380" fmla="*/ 717305 h 2034670"/>
                <a:gd name="connsiteX10-381" fmla="*/ 2815922 w 4923790"/>
                <a:gd name="connsiteY10-382" fmla="*/ 717305 h 2034670"/>
                <a:gd name="connsiteX11-383" fmla="*/ 2815922 w 4923790"/>
                <a:gd name="connsiteY11-384" fmla="*/ 644589 h 2034670"/>
                <a:gd name="connsiteX12-385" fmla="*/ 2833177 w 4923790"/>
                <a:gd name="connsiteY12-386" fmla="*/ 380221 h 2034670"/>
                <a:gd name="connsiteX13-387" fmla="*/ 2918218 w 4923790"/>
                <a:gd name="connsiteY13-388" fmla="*/ 189803 h 2034670"/>
                <a:gd name="connsiteX14-389" fmla="*/ 3094463 w 4923790"/>
                <a:gd name="connsiteY14-390" fmla="*/ 48067 h 2034670"/>
                <a:gd name="connsiteX15-391" fmla="*/ 3354517 w 4923790"/>
                <a:gd name="connsiteY15-392" fmla="*/ 0 h 2034670"/>
                <a:gd name="connsiteX16-393" fmla="*/ 3803757 w 4923790"/>
                <a:gd name="connsiteY16-394" fmla="*/ 147282 h 2034670"/>
                <a:gd name="connsiteX17-395" fmla="*/ 3955969 w 4923790"/>
                <a:gd name="connsiteY17-396" fmla="*/ 520108 h 2034670"/>
                <a:gd name="connsiteX18-397" fmla="*/ 3870302 w 4923790"/>
                <a:gd name="connsiteY18-398" fmla="*/ 882458 h 2034670"/>
                <a:gd name="connsiteX19-399" fmla="*/ 3365571 w 4923790"/>
                <a:gd name="connsiteY19-400" fmla="*/ 1693432 h 2034670"/>
                <a:gd name="connsiteX20-401" fmla="*/ 3911600 w 4923790"/>
                <a:gd name="connsiteY20-402" fmla="*/ 1693432 h 2034670"/>
                <a:gd name="connsiteX21-403" fmla="*/ 3944197 w 4923790"/>
                <a:gd name="connsiteY21-404" fmla="*/ 2018856 h 2034670"/>
                <a:gd name="connsiteX22-405" fmla="*/ 4923790 w 4923790"/>
                <a:gd name="connsiteY22-406" fmla="*/ 1998037 h 2034670"/>
                <a:gd name="connsiteX0-407" fmla="*/ 0 w 4923790"/>
                <a:gd name="connsiteY0-408" fmla="*/ 2033597 h 2034670"/>
                <a:gd name="connsiteX1-409" fmla="*/ 2815922 w 4923790"/>
                <a:gd name="connsiteY1-410" fmla="*/ 2033597 h 2034670"/>
                <a:gd name="connsiteX2-411" fmla="*/ 2816230 w 4923790"/>
                <a:gd name="connsiteY2-412" fmla="*/ 1748894 h 2034670"/>
                <a:gd name="connsiteX3-413" fmla="*/ 3394881 w 4923790"/>
                <a:gd name="connsiteY3-414" fmla="*/ 763524 h 2034670"/>
                <a:gd name="connsiteX4-415" fmla="*/ 3486701 w 4923790"/>
                <a:gd name="connsiteY4-416" fmla="*/ 468344 h 2034670"/>
                <a:gd name="connsiteX5-417" fmla="*/ 3458932 w 4923790"/>
                <a:gd name="connsiteY5-418" fmla="*/ 346944 h 2034670"/>
                <a:gd name="connsiteX6-419" fmla="*/ 3374391 w 4923790"/>
                <a:gd name="connsiteY6-420" fmla="*/ 306889 h 2034670"/>
                <a:gd name="connsiteX7-421" fmla="*/ 3289850 w 4923790"/>
                <a:gd name="connsiteY7-422" fmla="*/ 351258 h 2034670"/>
                <a:gd name="connsiteX8-423" fmla="*/ 3262081 w 4923790"/>
                <a:gd name="connsiteY8-424" fmla="*/ 527503 h 2034670"/>
                <a:gd name="connsiteX9-425" fmla="*/ 3262081 w 4923790"/>
                <a:gd name="connsiteY9-426" fmla="*/ 717305 h 2034670"/>
                <a:gd name="connsiteX10-427" fmla="*/ 2815922 w 4923790"/>
                <a:gd name="connsiteY10-428" fmla="*/ 717305 h 2034670"/>
                <a:gd name="connsiteX11-429" fmla="*/ 2815922 w 4923790"/>
                <a:gd name="connsiteY11-430" fmla="*/ 644589 h 2034670"/>
                <a:gd name="connsiteX12-431" fmla="*/ 2833177 w 4923790"/>
                <a:gd name="connsiteY12-432" fmla="*/ 380221 h 2034670"/>
                <a:gd name="connsiteX13-433" fmla="*/ 2918218 w 4923790"/>
                <a:gd name="connsiteY13-434" fmla="*/ 189803 h 2034670"/>
                <a:gd name="connsiteX14-435" fmla="*/ 3094463 w 4923790"/>
                <a:gd name="connsiteY14-436" fmla="*/ 48067 h 2034670"/>
                <a:gd name="connsiteX15-437" fmla="*/ 3354517 w 4923790"/>
                <a:gd name="connsiteY15-438" fmla="*/ 0 h 2034670"/>
                <a:gd name="connsiteX16-439" fmla="*/ 3803757 w 4923790"/>
                <a:gd name="connsiteY16-440" fmla="*/ 147282 h 2034670"/>
                <a:gd name="connsiteX17-441" fmla="*/ 3955969 w 4923790"/>
                <a:gd name="connsiteY17-442" fmla="*/ 520108 h 2034670"/>
                <a:gd name="connsiteX18-443" fmla="*/ 3870302 w 4923790"/>
                <a:gd name="connsiteY18-444" fmla="*/ 882458 h 2034670"/>
                <a:gd name="connsiteX19-445" fmla="*/ 3365571 w 4923790"/>
                <a:gd name="connsiteY19-446" fmla="*/ 1693432 h 2034670"/>
                <a:gd name="connsiteX20-447" fmla="*/ 3911600 w 4923790"/>
                <a:gd name="connsiteY20-448" fmla="*/ 1693432 h 2034670"/>
                <a:gd name="connsiteX21-449" fmla="*/ 3944197 w 4923790"/>
                <a:gd name="connsiteY21-450" fmla="*/ 2018856 h 2034670"/>
                <a:gd name="connsiteX22-451" fmla="*/ 4923790 w 4923790"/>
                <a:gd name="connsiteY22-452" fmla="*/ 1998037 h 2034670"/>
                <a:gd name="connsiteX0-453" fmla="*/ 0 w 4923790"/>
                <a:gd name="connsiteY0-454" fmla="*/ 2033597 h 2034670"/>
                <a:gd name="connsiteX1-455" fmla="*/ 2815922 w 4923790"/>
                <a:gd name="connsiteY1-456" fmla="*/ 2033597 h 2034670"/>
                <a:gd name="connsiteX2-457" fmla="*/ 2816230 w 4923790"/>
                <a:gd name="connsiteY2-458" fmla="*/ 1748894 h 2034670"/>
                <a:gd name="connsiteX3-459" fmla="*/ 3394881 w 4923790"/>
                <a:gd name="connsiteY3-460" fmla="*/ 763524 h 2034670"/>
                <a:gd name="connsiteX4-461" fmla="*/ 3486701 w 4923790"/>
                <a:gd name="connsiteY4-462" fmla="*/ 468344 h 2034670"/>
                <a:gd name="connsiteX5-463" fmla="*/ 3458932 w 4923790"/>
                <a:gd name="connsiteY5-464" fmla="*/ 346944 h 2034670"/>
                <a:gd name="connsiteX6-465" fmla="*/ 3374391 w 4923790"/>
                <a:gd name="connsiteY6-466" fmla="*/ 306889 h 2034670"/>
                <a:gd name="connsiteX7-467" fmla="*/ 3289850 w 4923790"/>
                <a:gd name="connsiteY7-468" fmla="*/ 351258 h 2034670"/>
                <a:gd name="connsiteX8-469" fmla="*/ 3262081 w 4923790"/>
                <a:gd name="connsiteY8-470" fmla="*/ 527503 h 2034670"/>
                <a:gd name="connsiteX9-471" fmla="*/ 3262081 w 4923790"/>
                <a:gd name="connsiteY9-472" fmla="*/ 717305 h 2034670"/>
                <a:gd name="connsiteX10-473" fmla="*/ 2815922 w 4923790"/>
                <a:gd name="connsiteY10-474" fmla="*/ 717305 h 2034670"/>
                <a:gd name="connsiteX11-475" fmla="*/ 2815922 w 4923790"/>
                <a:gd name="connsiteY11-476" fmla="*/ 644589 h 2034670"/>
                <a:gd name="connsiteX12-477" fmla="*/ 2833177 w 4923790"/>
                <a:gd name="connsiteY12-478" fmla="*/ 380221 h 2034670"/>
                <a:gd name="connsiteX13-479" fmla="*/ 2918218 w 4923790"/>
                <a:gd name="connsiteY13-480" fmla="*/ 189803 h 2034670"/>
                <a:gd name="connsiteX14-481" fmla="*/ 3094463 w 4923790"/>
                <a:gd name="connsiteY14-482" fmla="*/ 48067 h 2034670"/>
                <a:gd name="connsiteX15-483" fmla="*/ 3354517 w 4923790"/>
                <a:gd name="connsiteY15-484" fmla="*/ 0 h 2034670"/>
                <a:gd name="connsiteX16-485" fmla="*/ 3803757 w 4923790"/>
                <a:gd name="connsiteY16-486" fmla="*/ 147282 h 2034670"/>
                <a:gd name="connsiteX17-487" fmla="*/ 3955969 w 4923790"/>
                <a:gd name="connsiteY17-488" fmla="*/ 520108 h 2034670"/>
                <a:gd name="connsiteX18-489" fmla="*/ 3870302 w 4923790"/>
                <a:gd name="connsiteY18-490" fmla="*/ 882458 h 2034670"/>
                <a:gd name="connsiteX19-491" fmla="*/ 3365571 w 4923790"/>
                <a:gd name="connsiteY19-492" fmla="*/ 1693432 h 2034670"/>
                <a:gd name="connsiteX20-493" fmla="*/ 3911600 w 4923790"/>
                <a:gd name="connsiteY20-494" fmla="*/ 1693432 h 2034670"/>
                <a:gd name="connsiteX21-495" fmla="*/ 3912447 w 4923790"/>
                <a:gd name="connsiteY21-496" fmla="*/ 2018856 h 2034670"/>
                <a:gd name="connsiteX22-497" fmla="*/ 4923790 w 4923790"/>
                <a:gd name="connsiteY22-498" fmla="*/ 1998037 h 2034670"/>
                <a:gd name="connsiteX0-499" fmla="*/ 0 w 4923790"/>
                <a:gd name="connsiteY0-500" fmla="*/ 2033597 h 2034670"/>
                <a:gd name="connsiteX1-501" fmla="*/ 2815922 w 4923790"/>
                <a:gd name="connsiteY1-502" fmla="*/ 2033597 h 2034670"/>
                <a:gd name="connsiteX2-503" fmla="*/ 2816230 w 4923790"/>
                <a:gd name="connsiteY2-504" fmla="*/ 1748894 h 2034670"/>
                <a:gd name="connsiteX3-505" fmla="*/ 3394881 w 4923790"/>
                <a:gd name="connsiteY3-506" fmla="*/ 763524 h 2034670"/>
                <a:gd name="connsiteX4-507" fmla="*/ 3486701 w 4923790"/>
                <a:gd name="connsiteY4-508" fmla="*/ 468344 h 2034670"/>
                <a:gd name="connsiteX5-509" fmla="*/ 3458932 w 4923790"/>
                <a:gd name="connsiteY5-510" fmla="*/ 346944 h 2034670"/>
                <a:gd name="connsiteX6-511" fmla="*/ 3374391 w 4923790"/>
                <a:gd name="connsiteY6-512" fmla="*/ 306889 h 2034670"/>
                <a:gd name="connsiteX7-513" fmla="*/ 3289850 w 4923790"/>
                <a:gd name="connsiteY7-514" fmla="*/ 351258 h 2034670"/>
                <a:gd name="connsiteX8-515" fmla="*/ 3262081 w 4923790"/>
                <a:gd name="connsiteY8-516" fmla="*/ 527503 h 2034670"/>
                <a:gd name="connsiteX9-517" fmla="*/ 3262081 w 4923790"/>
                <a:gd name="connsiteY9-518" fmla="*/ 717305 h 2034670"/>
                <a:gd name="connsiteX10-519" fmla="*/ 2815922 w 4923790"/>
                <a:gd name="connsiteY10-520" fmla="*/ 717305 h 2034670"/>
                <a:gd name="connsiteX11-521" fmla="*/ 2815922 w 4923790"/>
                <a:gd name="connsiteY11-522" fmla="*/ 644589 h 2034670"/>
                <a:gd name="connsiteX12-523" fmla="*/ 2833177 w 4923790"/>
                <a:gd name="connsiteY12-524" fmla="*/ 380221 h 2034670"/>
                <a:gd name="connsiteX13-525" fmla="*/ 2918218 w 4923790"/>
                <a:gd name="connsiteY13-526" fmla="*/ 189803 h 2034670"/>
                <a:gd name="connsiteX14-527" fmla="*/ 3094463 w 4923790"/>
                <a:gd name="connsiteY14-528" fmla="*/ 48067 h 2034670"/>
                <a:gd name="connsiteX15-529" fmla="*/ 3354517 w 4923790"/>
                <a:gd name="connsiteY15-530" fmla="*/ 0 h 2034670"/>
                <a:gd name="connsiteX16-531" fmla="*/ 3803757 w 4923790"/>
                <a:gd name="connsiteY16-532" fmla="*/ 147282 h 2034670"/>
                <a:gd name="connsiteX17-533" fmla="*/ 3955969 w 4923790"/>
                <a:gd name="connsiteY17-534" fmla="*/ 520108 h 2034670"/>
                <a:gd name="connsiteX18-535" fmla="*/ 3870302 w 4923790"/>
                <a:gd name="connsiteY18-536" fmla="*/ 882458 h 2034670"/>
                <a:gd name="connsiteX19-537" fmla="*/ 3365571 w 4923790"/>
                <a:gd name="connsiteY19-538" fmla="*/ 1693432 h 2034670"/>
                <a:gd name="connsiteX20-539" fmla="*/ 3911600 w 4923790"/>
                <a:gd name="connsiteY20-540" fmla="*/ 1693432 h 2034670"/>
                <a:gd name="connsiteX21-541" fmla="*/ 3912447 w 4923790"/>
                <a:gd name="connsiteY21-542" fmla="*/ 2018856 h 2034670"/>
                <a:gd name="connsiteX22-543" fmla="*/ 4923790 w 4923790"/>
                <a:gd name="connsiteY22-544" fmla="*/ 1998037 h 2034670"/>
                <a:gd name="connsiteX0-545" fmla="*/ 0 w 4923790"/>
                <a:gd name="connsiteY0-546" fmla="*/ 2033597 h 2034670"/>
                <a:gd name="connsiteX1-547" fmla="*/ 2815922 w 4923790"/>
                <a:gd name="connsiteY1-548" fmla="*/ 2033597 h 2034670"/>
                <a:gd name="connsiteX2-549" fmla="*/ 2816230 w 4923790"/>
                <a:gd name="connsiteY2-550" fmla="*/ 1748894 h 2034670"/>
                <a:gd name="connsiteX3-551" fmla="*/ 3394881 w 4923790"/>
                <a:gd name="connsiteY3-552" fmla="*/ 763524 h 2034670"/>
                <a:gd name="connsiteX4-553" fmla="*/ 3486701 w 4923790"/>
                <a:gd name="connsiteY4-554" fmla="*/ 468344 h 2034670"/>
                <a:gd name="connsiteX5-555" fmla="*/ 3458932 w 4923790"/>
                <a:gd name="connsiteY5-556" fmla="*/ 346944 h 2034670"/>
                <a:gd name="connsiteX6-557" fmla="*/ 3374391 w 4923790"/>
                <a:gd name="connsiteY6-558" fmla="*/ 306889 h 2034670"/>
                <a:gd name="connsiteX7-559" fmla="*/ 3289850 w 4923790"/>
                <a:gd name="connsiteY7-560" fmla="*/ 351258 h 2034670"/>
                <a:gd name="connsiteX8-561" fmla="*/ 3262081 w 4923790"/>
                <a:gd name="connsiteY8-562" fmla="*/ 527503 h 2034670"/>
                <a:gd name="connsiteX9-563" fmla="*/ 3262081 w 4923790"/>
                <a:gd name="connsiteY9-564" fmla="*/ 717305 h 2034670"/>
                <a:gd name="connsiteX10-565" fmla="*/ 2815922 w 4923790"/>
                <a:gd name="connsiteY10-566" fmla="*/ 717305 h 2034670"/>
                <a:gd name="connsiteX11-567" fmla="*/ 2815922 w 4923790"/>
                <a:gd name="connsiteY11-568" fmla="*/ 644589 h 2034670"/>
                <a:gd name="connsiteX12-569" fmla="*/ 2833177 w 4923790"/>
                <a:gd name="connsiteY12-570" fmla="*/ 380221 h 2034670"/>
                <a:gd name="connsiteX13-571" fmla="*/ 2918218 w 4923790"/>
                <a:gd name="connsiteY13-572" fmla="*/ 189803 h 2034670"/>
                <a:gd name="connsiteX14-573" fmla="*/ 3094463 w 4923790"/>
                <a:gd name="connsiteY14-574" fmla="*/ 48067 h 2034670"/>
                <a:gd name="connsiteX15-575" fmla="*/ 3354517 w 4923790"/>
                <a:gd name="connsiteY15-576" fmla="*/ 0 h 2034670"/>
                <a:gd name="connsiteX16-577" fmla="*/ 3803757 w 4923790"/>
                <a:gd name="connsiteY16-578" fmla="*/ 147282 h 2034670"/>
                <a:gd name="connsiteX17-579" fmla="*/ 3955969 w 4923790"/>
                <a:gd name="connsiteY17-580" fmla="*/ 520108 h 2034670"/>
                <a:gd name="connsiteX18-581" fmla="*/ 3870302 w 4923790"/>
                <a:gd name="connsiteY18-582" fmla="*/ 882458 h 2034670"/>
                <a:gd name="connsiteX19-583" fmla="*/ 3365571 w 4923790"/>
                <a:gd name="connsiteY19-584" fmla="*/ 1693432 h 2034670"/>
                <a:gd name="connsiteX20-585" fmla="*/ 3911600 w 4923790"/>
                <a:gd name="connsiteY20-586" fmla="*/ 1693432 h 2034670"/>
                <a:gd name="connsiteX21-587" fmla="*/ 3912447 w 4923790"/>
                <a:gd name="connsiteY21-588" fmla="*/ 2018856 h 2034670"/>
                <a:gd name="connsiteX22-589" fmla="*/ 4923790 w 4923790"/>
                <a:gd name="connsiteY22-590" fmla="*/ 1998037 h 2034670"/>
                <a:gd name="connsiteX0-591" fmla="*/ 0 w 4923790"/>
                <a:gd name="connsiteY0-592" fmla="*/ 2033597 h 2034670"/>
                <a:gd name="connsiteX1-593" fmla="*/ 2815922 w 4923790"/>
                <a:gd name="connsiteY1-594" fmla="*/ 2033597 h 2034670"/>
                <a:gd name="connsiteX2-595" fmla="*/ 2816230 w 4923790"/>
                <a:gd name="connsiteY2-596" fmla="*/ 1748894 h 2034670"/>
                <a:gd name="connsiteX3-597" fmla="*/ 3394881 w 4923790"/>
                <a:gd name="connsiteY3-598" fmla="*/ 763524 h 2034670"/>
                <a:gd name="connsiteX4-599" fmla="*/ 3486701 w 4923790"/>
                <a:gd name="connsiteY4-600" fmla="*/ 468344 h 2034670"/>
                <a:gd name="connsiteX5-601" fmla="*/ 3458932 w 4923790"/>
                <a:gd name="connsiteY5-602" fmla="*/ 346944 h 2034670"/>
                <a:gd name="connsiteX6-603" fmla="*/ 3374391 w 4923790"/>
                <a:gd name="connsiteY6-604" fmla="*/ 306889 h 2034670"/>
                <a:gd name="connsiteX7-605" fmla="*/ 3289850 w 4923790"/>
                <a:gd name="connsiteY7-606" fmla="*/ 351258 h 2034670"/>
                <a:gd name="connsiteX8-607" fmla="*/ 3262081 w 4923790"/>
                <a:gd name="connsiteY8-608" fmla="*/ 527503 h 2034670"/>
                <a:gd name="connsiteX9-609" fmla="*/ 3262081 w 4923790"/>
                <a:gd name="connsiteY9-610" fmla="*/ 717305 h 2034670"/>
                <a:gd name="connsiteX10-611" fmla="*/ 2815922 w 4923790"/>
                <a:gd name="connsiteY10-612" fmla="*/ 717305 h 2034670"/>
                <a:gd name="connsiteX11-613" fmla="*/ 2815922 w 4923790"/>
                <a:gd name="connsiteY11-614" fmla="*/ 644589 h 2034670"/>
                <a:gd name="connsiteX12-615" fmla="*/ 2833177 w 4923790"/>
                <a:gd name="connsiteY12-616" fmla="*/ 380221 h 2034670"/>
                <a:gd name="connsiteX13-617" fmla="*/ 2918218 w 4923790"/>
                <a:gd name="connsiteY13-618" fmla="*/ 189803 h 2034670"/>
                <a:gd name="connsiteX14-619" fmla="*/ 3094463 w 4923790"/>
                <a:gd name="connsiteY14-620" fmla="*/ 48067 h 2034670"/>
                <a:gd name="connsiteX15-621" fmla="*/ 3354517 w 4923790"/>
                <a:gd name="connsiteY15-622" fmla="*/ 0 h 2034670"/>
                <a:gd name="connsiteX16-623" fmla="*/ 3803757 w 4923790"/>
                <a:gd name="connsiteY16-624" fmla="*/ 147282 h 2034670"/>
                <a:gd name="connsiteX17-625" fmla="*/ 3955969 w 4923790"/>
                <a:gd name="connsiteY17-626" fmla="*/ 520108 h 2034670"/>
                <a:gd name="connsiteX18-627" fmla="*/ 3870302 w 4923790"/>
                <a:gd name="connsiteY18-628" fmla="*/ 882458 h 2034670"/>
                <a:gd name="connsiteX19-629" fmla="*/ 3365571 w 4923790"/>
                <a:gd name="connsiteY19-630" fmla="*/ 1693432 h 2034670"/>
                <a:gd name="connsiteX20-631" fmla="*/ 3911600 w 4923790"/>
                <a:gd name="connsiteY20-632" fmla="*/ 1693432 h 2034670"/>
                <a:gd name="connsiteX21-633" fmla="*/ 3912447 w 4923790"/>
                <a:gd name="connsiteY21-634" fmla="*/ 2018856 h 2034670"/>
                <a:gd name="connsiteX22-635" fmla="*/ 4923790 w 4923790"/>
                <a:gd name="connsiteY22-636" fmla="*/ 1998037 h 2034670"/>
                <a:gd name="connsiteX0-637" fmla="*/ 0 w 4923790"/>
                <a:gd name="connsiteY0-638" fmla="*/ 2033597 h 2045972"/>
                <a:gd name="connsiteX1-639" fmla="*/ 2815922 w 4923790"/>
                <a:gd name="connsiteY1-640" fmla="*/ 2033597 h 2045972"/>
                <a:gd name="connsiteX2-641" fmla="*/ 2816230 w 4923790"/>
                <a:gd name="connsiteY2-642" fmla="*/ 1748894 h 2045972"/>
                <a:gd name="connsiteX3-643" fmla="*/ 3394881 w 4923790"/>
                <a:gd name="connsiteY3-644" fmla="*/ 763524 h 2045972"/>
                <a:gd name="connsiteX4-645" fmla="*/ 3486701 w 4923790"/>
                <a:gd name="connsiteY4-646" fmla="*/ 468344 h 2045972"/>
                <a:gd name="connsiteX5-647" fmla="*/ 3458932 w 4923790"/>
                <a:gd name="connsiteY5-648" fmla="*/ 346944 h 2045972"/>
                <a:gd name="connsiteX6-649" fmla="*/ 3374391 w 4923790"/>
                <a:gd name="connsiteY6-650" fmla="*/ 306889 h 2045972"/>
                <a:gd name="connsiteX7-651" fmla="*/ 3289850 w 4923790"/>
                <a:gd name="connsiteY7-652" fmla="*/ 351258 h 2045972"/>
                <a:gd name="connsiteX8-653" fmla="*/ 3262081 w 4923790"/>
                <a:gd name="connsiteY8-654" fmla="*/ 527503 h 2045972"/>
                <a:gd name="connsiteX9-655" fmla="*/ 3262081 w 4923790"/>
                <a:gd name="connsiteY9-656" fmla="*/ 717305 h 2045972"/>
                <a:gd name="connsiteX10-657" fmla="*/ 2815922 w 4923790"/>
                <a:gd name="connsiteY10-658" fmla="*/ 717305 h 2045972"/>
                <a:gd name="connsiteX11-659" fmla="*/ 2815922 w 4923790"/>
                <a:gd name="connsiteY11-660" fmla="*/ 644589 h 2045972"/>
                <a:gd name="connsiteX12-661" fmla="*/ 2833177 w 4923790"/>
                <a:gd name="connsiteY12-662" fmla="*/ 380221 h 2045972"/>
                <a:gd name="connsiteX13-663" fmla="*/ 2918218 w 4923790"/>
                <a:gd name="connsiteY13-664" fmla="*/ 189803 h 2045972"/>
                <a:gd name="connsiteX14-665" fmla="*/ 3094463 w 4923790"/>
                <a:gd name="connsiteY14-666" fmla="*/ 48067 h 2045972"/>
                <a:gd name="connsiteX15-667" fmla="*/ 3354517 w 4923790"/>
                <a:gd name="connsiteY15-668" fmla="*/ 0 h 2045972"/>
                <a:gd name="connsiteX16-669" fmla="*/ 3803757 w 4923790"/>
                <a:gd name="connsiteY16-670" fmla="*/ 147282 h 2045972"/>
                <a:gd name="connsiteX17-671" fmla="*/ 3955969 w 4923790"/>
                <a:gd name="connsiteY17-672" fmla="*/ 520108 h 2045972"/>
                <a:gd name="connsiteX18-673" fmla="*/ 3870302 w 4923790"/>
                <a:gd name="connsiteY18-674" fmla="*/ 882458 h 2045972"/>
                <a:gd name="connsiteX19-675" fmla="*/ 3365571 w 4923790"/>
                <a:gd name="connsiteY19-676" fmla="*/ 1693432 h 2045972"/>
                <a:gd name="connsiteX20-677" fmla="*/ 3911600 w 4923790"/>
                <a:gd name="connsiteY20-678" fmla="*/ 1693432 h 2045972"/>
                <a:gd name="connsiteX21-679" fmla="*/ 3906097 w 4923790"/>
                <a:gd name="connsiteY21-680" fmla="*/ 2031556 h 2045972"/>
                <a:gd name="connsiteX22-681" fmla="*/ 4923790 w 4923790"/>
                <a:gd name="connsiteY22-682" fmla="*/ 1998037 h 2045972"/>
                <a:gd name="connsiteX0-683" fmla="*/ 0 w 4923790"/>
                <a:gd name="connsiteY0-684" fmla="*/ 2033597 h 2045972"/>
                <a:gd name="connsiteX1-685" fmla="*/ 2815922 w 4923790"/>
                <a:gd name="connsiteY1-686" fmla="*/ 2033597 h 2045972"/>
                <a:gd name="connsiteX2-687" fmla="*/ 2816230 w 4923790"/>
                <a:gd name="connsiteY2-688" fmla="*/ 1748894 h 2045972"/>
                <a:gd name="connsiteX3-689" fmla="*/ 3394881 w 4923790"/>
                <a:gd name="connsiteY3-690" fmla="*/ 763524 h 2045972"/>
                <a:gd name="connsiteX4-691" fmla="*/ 3486701 w 4923790"/>
                <a:gd name="connsiteY4-692" fmla="*/ 468344 h 2045972"/>
                <a:gd name="connsiteX5-693" fmla="*/ 3458932 w 4923790"/>
                <a:gd name="connsiteY5-694" fmla="*/ 346944 h 2045972"/>
                <a:gd name="connsiteX6-695" fmla="*/ 3374391 w 4923790"/>
                <a:gd name="connsiteY6-696" fmla="*/ 306889 h 2045972"/>
                <a:gd name="connsiteX7-697" fmla="*/ 3289850 w 4923790"/>
                <a:gd name="connsiteY7-698" fmla="*/ 351258 h 2045972"/>
                <a:gd name="connsiteX8-699" fmla="*/ 3262081 w 4923790"/>
                <a:gd name="connsiteY8-700" fmla="*/ 527503 h 2045972"/>
                <a:gd name="connsiteX9-701" fmla="*/ 3262081 w 4923790"/>
                <a:gd name="connsiteY9-702" fmla="*/ 717305 h 2045972"/>
                <a:gd name="connsiteX10-703" fmla="*/ 2815922 w 4923790"/>
                <a:gd name="connsiteY10-704" fmla="*/ 717305 h 2045972"/>
                <a:gd name="connsiteX11-705" fmla="*/ 2815922 w 4923790"/>
                <a:gd name="connsiteY11-706" fmla="*/ 644589 h 2045972"/>
                <a:gd name="connsiteX12-707" fmla="*/ 2833177 w 4923790"/>
                <a:gd name="connsiteY12-708" fmla="*/ 380221 h 2045972"/>
                <a:gd name="connsiteX13-709" fmla="*/ 2918218 w 4923790"/>
                <a:gd name="connsiteY13-710" fmla="*/ 189803 h 2045972"/>
                <a:gd name="connsiteX14-711" fmla="*/ 3094463 w 4923790"/>
                <a:gd name="connsiteY14-712" fmla="*/ 48067 h 2045972"/>
                <a:gd name="connsiteX15-713" fmla="*/ 3354517 w 4923790"/>
                <a:gd name="connsiteY15-714" fmla="*/ 0 h 2045972"/>
                <a:gd name="connsiteX16-715" fmla="*/ 3803757 w 4923790"/>
                <a:gd name="connsiteY16-716" fmla="*/ 147282 h 2045972"/>
                <a:gd name="connsiteX17-717" fmla="*/ 3955969 w 4923790"/>
                <a:gd name="connsiteY17-718" fmla="*/ 520108 h 2045972"/>
                <a:gd name="connsiteX18-719" fmla="*/ 3870302 w 4923790"/>
                <a:gd name="connsiteY18-720" fmla="*/ 882458 h 2045972"/>
                <a:gd name="connsiteX19-721" fmla="*/ 3365571 w 4923790"/>
                <a:gd name="connsiteY19-722" fmla="*/ 1693432 h 2045972"/>
                <a:gd name="connsiteX20-723" fmla="*/ 3911600 w 4923790"/>
                <a:gd name="connsiteY20-724" fmla="*/ 1693432 h 2045972"/>
                <a:gd name="connsiteX21-725" fmla="*/ 3906097 w 4923790"/>
                <a:gd name="connsiteY21-726" fmla="*/ 2031556 h 2045972"/>
                <a:gd name="connsiteX22-727" fmla="*/ 4923790 w 4923790"/>
                <a:gd name="connsiteY22-728" fmla="*/ 1998037 h 2045972"/>
                <a:gd name="connsiteX0-729" fmla="*/ 0 w 4923790"/>
                <a:gd name="connsiteY0-730" fmla="*/ 2033597 h 2033597"/>
                <a:gd name="connsiteX1-731" fmla="*/ 2815922 w 4923790"/>
                <a:gd name="connsiteY1-732" fmla="*/ 2033597 h 2033597"/>
                <a:gd name="connsiteX2-733" fmla="*/ 2816230 w 4923790"/>
                <a:gd name="connsiteY2-734" fmla="*/ 1748894 h 2033597"/>
                <a:gd name="connsiteX3-735" fmla="*/ 3394881 w 4923790"/>
                <a:gd name="connsiteY3-736" fmla="*/ 763524 h 2033597"/>
                <a:gd name="connsiteX4-737" fmla="*/ 3486701 w 4923790"/>
                <a:gd name="connsiteY4-738" fmla="*/ 468344 h 2033597"/>
                <a:gd name="connsiteX5-739" fmla="*/ 3458932 w 4923790"/>
                <a:gd name="connsiteY5-740" fmla="*/ 346944 h 2033597"/>
                <a:gd name="connsiteX6-741" fmla="*/ 3374391 w 4923790"/>
                <a:gd name="connsiteY6-742" fmla="*/ 306889 h 2033597"/>
                <a:gd name="connsiteX7-743" fmla="*/ 3289850 w 4923790"/>
                <a:gd name="connsiteY7-744" fmla="*/ 351258 h 2033597"/>
                <a:gd name="connsiteX8-745" fmla="*/ 3262081 w 4923790"/>
                <a:gd name="connsiteY8-746" fmla="*/ 527503 h 2033597"/>
                <a:gd name="connsiteX9-747" fmla="*/ 3262081 w 4923790"/>
                <a:gd name="connsiteY9-748" fmla="*/ 717305 h 2033597"/>
                <a:gd name="connsiteX10-749" fmla="*/ 2815922 w 4923790"/>
                <a:gd name="connsiteY10-750" fmla="*/ 717305 h 2033597"/>
                <a:gd name="connsiteX11-751" fmla="*/ 2815922 w 4923790"/>
                <a:gd name="connsiteY11-752" fmla="*/ 644589 h 2033597"/>
                <a:gd name="connsiteX12-753" fmla="*/ 2833177 w 4923790"/>
                <a:gd name="connsiteY12-754" fmla="*/ 380221 h 2033597"/>
                <a:gd name="connsiteX13-755" fmla="*/ 2918218 w 4923790"/>
                <a:gd name="connsiteY13-756" fmla="*/ 189803 h 2033597"/>
                <a:gd name="connsiteX14-757" fmla="*/ 3094463 w 4923790"/>
                <a:gd name="connsiteY14-758" fmla="*/ 48067 h 2033597"/>
                <a:gd name="connsiteX15-759" fmla="*/ 3354517 w 4923790"/>
                <a:gd name="connsiteY15-760" fmla="*/ 0 h 2033597"/>
                <a:gd name="connsiteX16-761" fmla="*/ 3803757 w 4923790"/>
                <a:gd name="connsiteY16-762" fmla="*/ 147282 h 2033597"/>
                <a:gd name="connsiteX17-763" fmla="*/ 3955969 w 4923790"/>
                <a:gd name="connsiteY17-764" fmla="*/ 520108 h 2033597"/>
                <a:gd name="connsiteX18-765" fmla="*/ 3870302 w 4923790"/>
                <a:gd name="connsiteY18-766" fmla="*/ 882458 h 2033597"/>
                <a:gd name="connsiteX19-767" fmla="*/ 3365571 w 4923790"/>
                <a:gd name="connsiteY19-768" fmla="*/ 1693432 h 2033597"/>
                <a:gd name="connsiteX20-769" fmla="*/ 3911600 w 4923790"/>
                <a:gd name="connsiteY20-770" fmla="*/ 1693432 h 2033597"/>
                <a:gd name="connsiteX21-771" fmla="*/ 3906097 w 4923790"/>
                <a:gd name="connsiteY21-772" fmla="*/ 2031556 h 2033597"/>
                <a:gd name="connsiteX22-773" fmla="*/ 4923790 w 4923790"/>
                <a:gd name="connsiteY22-774" fmla="*/ 1998037 h 2033597"/>
                <a:gd name="connsiteX0-775" fmla="*/ 0 w 4968240"/>
                <a:gd name="connsiteY0-776" fmla="*/ 2033597 h 2036137"/>
                <a:gd name="connsiteX1-777" fmla="*/ 2815922 w 4968240"/>
                <a:gd name="connsiteY1-778" fmla="*/ 2033597 h 2036137"/>
                <a:gd name="connsiteX2-779" fmla="*/ 2816230 w 4968240"/>
                <a:gd name="connsiteY2-780" fmla="*/ 1748894 h 2036137"/>
                <a:gd name="connsiteX3-781" fmla="*/ 3394881 w 4968240"/>
                <a:gd name="connsiteY3-782" fmla="*/ 763524 h 2036137"/>
                <a:gd name="connsiteX4-783" fmla="*/ 3486701 w 4968240"/>
                <a:gd name="connsiteY4-784" fmla="*/ 468344 h 2036137"/>
                <a:gd name="connsiteX5-785" fmla="*/ 3458932 w 4968240"/>
                <a:gd name="connsiteY5-786" fmla="*/ 346944 h 2036137"/>
                <a:gd name="connsiteX6-787" fmla="*/ 3374391 w 4968240"/>
                <a:gd name="connsiteY6-788" fmla="*/ 306889 h 2036137"/>
                <a:gd name="connsiteX7-789" fmla="*/ 3289850 w 4968240"/>
                <a:gd name="connsiteY7-790" fmla="*/ 351258 h 2036137"/>
                <a:gd name="connsiteX8-791" fmla="*/ 3262081 w 4968240"/>
                <a:gd name="connsiteY8-792" fmla="*/ 527503 h 2036137"/>
                <a:gd name="connsiteX9-793" fmla="*/ 3262081 w 4968240"/>
                <a:gd name="connsiteY9-794" fmla="*/ 717305 h 2036137"/>
                <a:gd name="connsiteX10-795" fmla="*/ 2815922 w 4968240"/>
                <a:gd name="connsiteY10-796" fmla="*/ 717305 h 2036137"/>
                <a:gd name="connsiteX11-797" fmla="*/ 2815922 w 4968240"/>
                <a:gd name="connsiteY11-798" fmla="*/ 644589 h 2036137"/>
                <a:gd name="connsiteX12-799" fmla="*/ 2833177 w 4968240"/>
                <a:gd name="connsiteY12-800" fmla="*/ 380221 h 2036137"/>
                <a:gd name="connsiteX13-801" fmla="*/ 2918218 w 4968240"/>
                <a:gd name="connsiteY13-802" fmla="*/ 189803 h 2036137"/>
                <a:gd name="connsiteX14-803" fmla="*/ 3094463 w 4968240"/>
                <a:gd name="connsiteY14-804" fmla="*/ 48067 h 2036137"/>
                <a:gd name="connsiteX15-805" fmla="*/ 3354517 w 4968240"/>
                <a:gd name="connsiteY15-806" fmla="*/ 0 h 2036137"/>
                <a:gd name="connsiteX16-807" fmla="*/ 3803757 w 4968240"/>
                <a:gd name="connsiteY16-808" fmla="*/ 147282 h 2036137"/>
                <a:gd name="connsiteX17-809" fmla="*/ 3955969 w 4968240"/>
                <a:gd name="connsiteY17-810" fmla="*/ 520108 h 2036137"/>
                <a:gd name="connsiteX18-811" fmla="*/ 3870302 w 4968240"/>
                <a:gd name="connsiteY18-812" fmla="*/ 882458 h 2036137"/>
                <a:gd name="connsiteX19-813" fmla="*/ 3365571 w 4968240"/>
                <a:gd name="connsiteY19-814" fmla="*/ 1693432 h 2036137"/>
                <a:gd name="connsiteX20-815" fmla="*/ 3911600 w 4968240"/>
                <a:gd name="connsiteY20-816" fmla="*/ 1693432 h 2036137"/>
                <a:gd name="connsiteX21-817" fmla="*/ 3906097 w 4968240"/>
                <a:gd name="connsiteY21-818" fmla="*/ 2031556 h 2036137"/>
                <a:gd name="connsiteX22-819" fmla="*/ 4968240 w 4968240"/>
                <a:gd name="connsiteY22-820" fmla="*/ 2036137 h 2036137"/>
                <a:gd name="connsiteX0-821" fmla="*/ 0 w 4968240"/>
                <a:gd name="connsiteY0-822" fmla="*/ 2033597 h 2041886"/>
                <a:gd name="connsiteX1-823" fmla="*/ 2815922 w 4968240"/>
                <a:gd name="connsiteY1-824" fmla="*/ 2033597 h 2041886"/>
                <a:gd name="connsiteX2-825" fmla="*/ 2816230 w 4968240"/>
                <a:gd name="connsiteY2-826" fmla="*/ 1748894 h 2041886"/>
                <a:gd name="connsiteX3-827" fmla="*/ 3394881 w 4968240"/>
                <a:gd name="connsiteY3-828" fmla="*/ 763524 h 2041886"/>
                <a:gd name="connsiteX4-829" fmla="*/ 3486701 w 4968240"/>
                <a:gd name="connsiteY4-830" fmla="*/ 468344 h 2041886"/>
                <a:gd name="connsiteX5-831" fmla="*/ 3458932 w 4968240"/>
                <a:gd name="connsiteY5-832" fmla="*/ 346944 h 2041886"/>
                <a:gd name="connsiteX6-833" fmla="*/ 3374391 w 4968240"/>
                <a:gd name="connsiteY6-834" fmla="*/ 306889 h 2041886"/>
                <a:gd name="connsiteX7-835" fmla="*/ 3289850 w 4968240"/>
                <a:gd name="connsiteY7-836" fmla="*/ 351258 h 2041886"/>
                <a:gd name="connsiteX8-837" fmla="*/ 3262081 w 4968240"/>
                <a:gd name="connsiteY8-838" fmla="*/ 527503 h 2041886"/>
                <a:gd name="connsiteX9-839" fmla="*/ 3262081 w 4968240"/>
                <a:gd name="connsiteY9-840" fmla="*/ 717305 h 2041886"/>
                <a:gd name="connsiteX10-841" fmla="*/ 2815922 w 4968240"/>
                <a:gd name="connsiteY10-842" fmla="*/ 717305 h 2041886"/>
                <a:gd name="connsiteX11-843" fmla="*/ 2815922 w 4968240"/>
                <a:gd name="connsiteY11-844" fmla="*/ 644589 h 2041886"/>
                <a:gd name="connsiteX12-845" fmla="*/ 2833177 w 4968240"/>
                <a:gd name="connsiteY12-846" fmla="*/ 380221 h 2041886"/>
                <a:gd name="connsiteX13-847" fmla="*/ 2918218 w 4968240"/>
                <a:gd name="connsiteY13-848" fmla="*/ 189803 h 2041886"/>
                <a:gd name="connsiteX14-849" fmla="*/ 3094463 w 4968240"/>
                <a:gd name="connsiteY14-850" fmla="*/ 48067 h 2041886"/>
                <a:gd name="connsiteX15-851" fmla="*/ 3354517 w 4968240"/>
                <a:gd name="connsiteY15-852" fmla="*/ 0 h 2041886"/>
                <a:gd name="connsiteX16-853" fmla="*/ 3803757 w 4968240"/>
                <a:gd name="connsiteY16-854" fmla="*/ 147282 h 2041886"/>
                <a:gd name="connsiteX17-855" fmla="*/ 3955969 w 4968240"/>
                <a:gd name="connsiteY17-856" fmla="*/ 520108 h 2041886"/>
                <a:gd name="connsiteX18-857" fmla="*/ 3870302 w 4968240"/>
                <a:gd name="connsiteY18-858" fmla="*/ 882458 h 2041886"/>
                <a:gd name="connsiteX19-859" fmla="*/ 3365571 w 4968240"/>
                <a:gd name="connsiteY19-860" fmla="*/ 1693432 h 2041886"/>
                <a:gd name="connsiteX20-861" fmla="*/ 3911600 w 4968240"/>
                <a:gd name="connsiteY20-862" fmla="*/ 1693432 h 2041886"/>
                <a:gd name="connsiteX21-863" fmla="*/ 3906097 w 4968240"/>
                <a:gd name="connsiteY21-864" fmla="*/ 2031556 h 2041886"/>
                <a:gd name="connsiteX22-865" fmla="*/ 4968240 w 4968240"/>
                <a:gd name="connsiteY22-866" fmla="*/ 2036137 h 2041886"/>
                <a:gd name="connsiteX0-867" fmla="*/ 0 w 4866640"/>
                <a:gd name="connsiteY0-868" fmla="*/ 2033597 h 2039247"/>
                <a:gd name="connsiteX1-869" fmla="*/ 2815922 w 4866640"/>
                <a:gd name="connsiteY1-870" fmla="*/ 2033597 h 2039247"/>
                <a:gd name="connsiteX2-871" fmla="*/ 2816230 w 4866640"/>
                <a:gd name="connsiteY2-872" fmla="*/ 1748894 h 2039247"/>
                <a:gd name="connsiteX3-873" fmla="*/ 3394881 w 4866640"/>
                <a:gd name="connsiteY3-874" fmla="*/ 763524 h 2039247"/>
                <a:gd name="connsiteX4-875" fmla="*/ 3486701 w 4866640"/>
                <a:gd name="connsiteY4-876" fmla="*/ 468344 h 2039247"/>
                <a:gd name="connsiteX5-877" fmla="*/ 3458932 w 4866640"/>
                <a:gd name="connsiteY5-878" fmla="*/ 346944 h 2039247"/>
                <a:gd name="connsiteX6-879" fmla="*/ 3374391 w 4866640"/>
                <a:gd name="connsiteY6-880" fmla="*/ 306889 h 2039247"/>
                <a:gd name="connsiteX7-881" fmla="*/ 3289850 w 4866640"/>
                <a:gd name="connsiteY7-882" fmla="*/ 351258 h 2039247"/>
                <a:gd name="connsiteX8-883" fmla="*/ 3262081 w 4866640"/>
                <a:gd name="connsiteY8-884" fmla="*/ 527503 h 2039247"/>
                <a:gd name="connsiteX9-885" fmla="*/ 3262081 w 4866640"/>
                <a:gd name="connsiteY9-886" fmla="*/ 717305 h 2039247"/>
                <a:gd name="connsiteX10-887" fmla="*/ 2815922 w 4866640"/>
                <a:gd name="connsiteY10-888" fmla="*/ 717305 h 2039247"/>
                <a:gd name="connsiteX11-889" fmla="*/ 2815922 w 4866640"/>
                <a:gd name="connsiteY11-890" fmla="*/ 644589 h 2039247"/>
                <a:gd name="connsiteX12-891" fmla="*/ 2833177 w 4866640"/>
                <a:gd name="connsiteY12-892" fmla="*/ 380221 h 2039247"/>
                <a:gd name="connsiteX13-893" fmla="*/ 2918218 w 4866640"/>
                <a:gd name="connsiteY13-894" fmla="*/ 189803 h 2039247"/>
                <a:gd name="connsiteX14-895" fmla="*/ 3094463 w 4866640"/>
                <a:gd name="connsiteY14-896" fmla="*/ 48067 h 2039247"/>
                <a:gd name="connsiteX15-897" fmla="*/ 3354517 w 4866640"/>
                <a:gd name="connsiteY15-898" fmla="*/ 0 h 2039247"/>
                <a:gd name="connsiteX16-899" fmla="*/ 3803757 w 4866640"/>
                <a:gd name="connsiteY16-900" fmla="*/ 147282 h 2039247"/>
                <a:gd name="connsiteX17-901" fmla="*/ 3955969 w 4866640"/>
                <a:gd name="connsiteY17-902" fmla="*/ 520108 h 2039247"/>
                <a:gd name="connsiteX18-903" fmla="*/ 3870302 w 4866640"/>
                <a:gd name="connsiteY18-904" fmla="*/ 882458 h 2039247"/>
                <a:gd name="connsiteX19-905" fmla="*/ 3365571 w 4866640"/>
                <a:gd name="connsiteY19-906" fmla="*/ 1693432 h 2039247"/>
                <a:gd name="connsiteX20-907" fmla="*/ 3911600 w 4866640"/>
                <a:gd name="connsiteY20-908" fmla="*/ 1693432 h 2039247"/>
                <a:gd name="connsiteX21-909" fmla="*/ 3906097 w 4866640"/>
                <a:gd name="connsiteY21-910" fmla="*/ 2031556 h 2039247"/>
                <a:gd name="connsiteX22-911" fmla="*/ 4866640 w 4866640"/>
                <a:gd name="connsiteY22-912" fmla="*/ 2029787 h 2039247"/>
                <a:gd name="connsiteX0-913" fmla="*/ 0 w 4866640"/>
                <a:gd name="connsiteY0-914" fmla="*/ 2033597 h 2037756"/>
                <a:gd name="connsiteX1-915" fmla="*/ 2815922 w 4866640"/>
                <a:gd name="connsiteY1-916" fmla="*/ 2033597 h 2037756"/>
                <a:gd name="connsiteX2-917" fmla="*/ 2816230 w 4866640"/>
                <a:gd name="connsiteY2-918" fmla="*/ 1748894 h 2037756"/>
                <a:gd name="connsiteX3-919" fmla="*/ 3394881 w 4866640"/>
                <a:gd name="connsiteY3-920" fmla="*/ 763524 h 2037756"/>
                <a:gd name="connsiteX4-921" fmla="*/ 3486701 w 4866640"/>
                <a:gd name="connsiteY4-922" fmla="*/ 468344 h 2037756"/>
                <a:gd name="connsiteX5-923" fmla="*/ 3458932 w 4866640"/>
                <a:gd name="connsiteY5-924" fmla="*/ 346944 h 2037756"/>
                <a:gd name="connsiteX6-925" fmla="*/ 3374391 w 4866640"/>
                <a:gd name="connsiteY6-926" fmla="*/ 306889 h 2037756"/>
                <a:gd name="connsiteX7-927" fmla="*/ 3289850 w 4866640"/>
                <a:gd name="connsiteY7-928" fmla="*/ 351258 h 2037756"/>
                <a:gd name="connsiteX8-929" fmla="*/ 3262081 w 4866640"/>
                <a:gd name="connsiteY8-930" fmla="*/ 527503 h 2037756"/>
                <a:gd name="connsiteX9-931" fmla="*/ 3262081 w 4866640"/>
                <a:gd name="connsiteY9-932" fmla="*/ 717305 h 2037756"/>
                <a:gd name="connsiteX10-933" fmla="*/ 2815922 w 4866640"/>
                <a:gd name="connsiteY10-934" fmla="*/ 717305 h 2037756"/>
                <a:gd name="connsiteX11-935" fmla="*/ 2815922 w 4866640"/>
                <a:gd name="connsiteY11-936" fmla="*/ 644589 h 2037756"/>
                <a:gd name="connsiteX12-937" fmla="*/ 2833177 w 4866640"/>
                <a:gd name="connsiteY12-938" fmla="*/ 380221 h 2037756"/>
                <a:gd name="connsiteX13-939" fmla="*/ 2918218 w 4866640"/>
                <a:gd name="connsiteY13-940" fmla="*/ 189803 h 2037756"/>
                <a:gd name="connsiteX14-941" fmla="*/ 3094463 w 4866640"/>
                <a:gd name="connsiteY14-942" fmla="*/ 48067 h 2037756"/>
                <a:gd name="connsiteX15-943" fmla="*/ 3354517 w 4866640"/>
                <a:gd name="connsiteY15-944" fmla="*/ 0 h 2037756"/>
                <a:gd name="connsiteX16-945" fmla="*/ 3803757 w 4866640"/>
                <a:gd name="connsiteY16-946" fmla="*/ 147282 h 2037756"/>
                <a:gd name="connsiteX17-947" fmla="*/ 3955969 w 4866640"/>
                <a:gd name="connsiteY17-948" fmla="*/ 520108 h 2037756"/>
                <a:gd name="connsiteX18-949" fmla="*/ 3870302 w 4866640"/>
                <a:gd name="connsiteY18-950" fmla="*/ 882458 h 2037756"/>
                <a:gd name="connsiteX19-951" fmla="*/ 3365571 w 4866640"/>
                <a:gd name="connsiteY19-952" fmla="*/ 1693432 h 2037756"/>
                <a:gd name="connsiteX20-953" fmla="*/ 3911600 w 4866640"/>
                <a:gd name="connsiteY20-954" fmla="*/ 1693432 h 2037756"/>
                <a:gd name="connsiteX21-955" fmla="*/ 3906097 w 4866640"/>
                <a:gd name="connsiteY21-956" fmla="*/ 2031556 h 2037756"/>
                <a:gd name="connsiteX22-957" fmla="*/ 4866640 w 4866640"/>
                <a:gd name="connsiteY22-958" fmla="*/ 2029787 h 2037756"/>
                <a:gd name="connsiteX0-959" fmla="*/ 0 w 4866640"/>
                <a:gd name="connsiteY0-960" fmla="*/ 2033597 h 2033597"/>
                <a:gd name="connsiteX1-961" fmla="*/ 2815922 w 4866640"/>
                <a:gd name="connsiteY1-962" fmla="*/ 2033597 h 2033597"/>
                <a:gd name="connsiteX2-963" fmla="*/ 2816230 w 4866640"/>
                <a:gd name="connsiteY2-964" fmla="*/ 1748894 h 2033597"/>
                <a:gd name="connsiteX3-965" fmla="*/ 3394881 w 4866640"/>
                <a:gd name="connsiteY3-966" fmla="*/ 763524 h 2033597"/>
                <a:gd name="connsiteX4-967" fmla="*/ 3486701 w 4866640"/>
                <a:gd name="connsiteY4-968" fmla="*/ 468344 h 2033597"/>
                <a:gd name="connsiteX5-969" fmla="*/ 3458932 w 4866640"/>
                <a:gd name="connsiteY5-970" fmla="*/ 346944 h 2033597"/>
                <a:gd name="connsiteX6-971" fmla="*/ 3374391 w 4866640"/>
                <a:gd name="connsiteY6-972" fmla="*/ 306889 h 2033597"/>
                <a:gd name="connsiteX7-973" fmla="*/ 3289850 w 4866640"/>
                <a:gd name="connsiteY7-974" fmla="*/ 351258 h 2033597"/>
                <a:gd name="connsiteX8-975" fmla="*/ 3262081 w 4866640"/>
                <a:gd name="connsiteY8-976" fmla="*/ 527503 h 2033597"/>
                <a:gd name="connsiteX9-977" fmla="*/ 3262081 w 4866640"/>
                <a:gd name="connsiteY9-978" fmla="*/ 717305 h 2033597"/>
                <a:gd name="connsiteX10-979" fmla="*/ 2815922 w 4866640"/>
                <a:gd name="connsiteY10-980" fmla="*/ 717305 h 2033597"/>
                <a:gd name="connsiteX11-981" fmla="*/ 2815922 w 4866640"/>
                <a:gd name="connsiteY11-982" fmla="*/ 644589 h 2033597"/>
                <a:gd name="connsiteX12-983" fmla="*/ 2833177 w 4866640"/>
                <a:gd name="connsiteY12-984" fmla="*/ 380221 h 2033597"/>
                <a:gd name="connsiteX13-985" fmla="*/ 2918218 w 4866640"/>
                <a:gd name="connsiteY13-986" fmla="*/ 189803 h 2033597"/>
                <a:gd name="connsiteX14-987" fmla="*/ 3094463 w 4866640"/>
                <a:gd name="connsiteY14-988" fmla="*/ 48067 h 2033597"/>
                <a:gd name="connsiteX15-989" fmla="*/ 3354517 w 4866640"/>
                <a:gd name="connsiteY15-990" fmla="*/ 0 h 2033597"/>
                <a:gd name="connsiteX16-991" fmla="*/ 3803757 w 4866640"/>
                <a:gd name="connsiteY16-992" fmla="*/ 147282 h 2033597"/>
                <a:gd name="connsiteX17-993" fmla="*/ 3955969 w 4866640"/>
                <a:gd name="connsiteY17-994" fmla="*/ 520108 h 2033597"/>
                <a:gd name="connsiteX18-995" fmla="*/ 3870302 w 4866640"/>
                <a:gd name="connsiteY18-996" fmla="*/ 882458 h 2033597"/>
                <a:gd name="connsiteX19-997" fmla="*/ 3365571 w 4866640"/>
                <a:gd name="connsiteY19-998" fmla="*/ 1693432 h 2033597"/>
                <a:gd name="connsiteX20-999" fmla="*/ 3911600 w 4866640"/>
                <a:gd name="connsiteY20-1000" fmla="*/ 1693432 h 2033597"/>
                <a:gd name="connsiteX21-1001" fmla="*/ 3906097 w 4866640"/>
                <a:gd name="connsiteY21-1002" fmla="*/ 2031556 h 2033597"/>
                <a:gd name="connsiteX22-1003" fmla="*/ 4866640 w 4866640"/>
                <a:gd name="connsiteY22-1004" fmla="*/ 2029787 h 203359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221" y="connsiteY22-222"/>
                </a:cxn>
              </a:cxnLst>
              <a:rect l="l" t="t" r="r" b="b"/>
              <a:pathLst>
                <a:path w="4866640" h="2033597">
                  <a:moveTo>
                    <a:pt x="0" y="2033597"/>
                  </a:moveTo>
                  <a:lnTo>
                    <a:pt x="2815922" y="2033597"/>
                  </a:lnTo>
                  <a:cubicBezTo>
                    <a:pt x="2816025" y="1938696"/>
                    <a:pt x="2816127" y="1843795"/>
                    <a:pt x="2816230" y="1748894"/>
                  </a:cubicBezTo>
                  <a:cubicBezTo>
                    <a:pt x="3140784" y="1218104"/>
                    <a:pt x="3333668" y="889648"/>
                    <a:pt x="3394881" y="763524"/>
                  </a:cubicBezTo>
                  <a:cubicBezTo>
                    <a:pt x="3456094" y="637399"/>
                    <a:pt x="3486701" y="539006"/>
                    <a:pt x="3486701" y="468344"/>
                  </a:cubicBezTo>
                  <a:cubicBezTo>
                    <a:pt x="3486701" y="414115"/>
                    <a:pt x="3477445" y="373648"/>
                    <a:pt x="3458932" y="346944"/>
                  </a:cubicBezTo>
                  <a:cubicBezTo>
                    <a:pt x="3440419" y="320241"/>
                    <a:pt x="3412239" y="306889"/>
                    <a:pt x="3374391" y="306889"/>
                  </a:cubicBezTo>
                  <a:cubicBezTo>
                    <a:pt x="3336544" y="306889"/>
                    <a:pt x="3308363" y="321678"/>
                    <a:pt x="3289850" y="351258"/>
                  </a:cubicBezTo>
                  <a:cubicBezTo>
                    <a:pt x="3271338" y="380838"/>
                    <a:pt x="3262081" y="439586"/>
                    <a:pt x="3262081" y="527503"/>
                  </a:cubicBezTo>
                  <a:lnTo>
                    <a:pt x="3262081" y="717305"/>
                  </a:lnTo>
                  <a:lnTo>
                    <a:pt x="2815922" y="717305"/>
                  </a:lnTo>
                  <a:lnTo>
                    <a:pt x="2815922" y="644589"/>
                  </a:lnTo>
                  <a:cubicBezTo>
                    <a:pt x="2815922" y="532844"/>
                    <a:pt x="2821674" y="444721"/>
                    <a:pt x="2833177" y="380221"/>
                  </a:cubicBezTo>
                  <a:cubicBezTo>
                    <a:pt x="2844680" y="315721"/>
                    <a:pt x="2873027" y="252248"/>
                    <a:pt x="2918218" y="189803"/>
                  </a:cubicBezTo>
                  <a:cubicBezTo>
                    <a:pt x="2963409" y="127357"/>
                    <a:pt x="3022158" y="80112"/>
                    <a:pt x="3094463" y="48067"/>
                  </a:cubicBezTo>
                  <a:cubicBezTo>
                    <a:pt x="3166769" y="16023"/>
                    <a:pt x="3253454" y="0"/>
                    <a:pt x="3354517" y="0"/>
                  </a:cubicBezTo>
                  <a:cubicBezTo>
                    <a:pt x="3552536" y="0"/>
                    <a:pt x="3702283" y="49094"/>
                    <a:pt x="3803757" y="147282"/>
                  </a:cubicBezTo>
                  <a:cubicBezTo>
                    <a:pt x="3905232" y="245470"/>
                    <a:pt x="3955969" y="369745"/>
                    <a:pt x="3955969" y="520108"/>
                  </a:cubicBezTo>
                  <a:cubicBezTo>
                    <a:pt x="3955969" y="634318"/>
                    <a:pt x="3927413" y="755102"/>
                    <a:pt x="3870302" y="882458"/>
                  </a:cubicBezTo>
                  <a:cubicBezTo>
                    <a:pt x="3813190" y="1009815"/>
                    <a:pt x="3644947" y="1280139"/>
                    <a:pt x="3365571" y="1693432"/>
                  </a:cubicBezTo>
                  <a:lnTo>
                    <a:pt x="3911600" y="1693432"/>
                  </a:lnTo>
                  <a:cubicBezTo>
                    <a:pt x="3912788" y="1861969"/>
                    <a:pt x="3907263" y="1910192"/>
                    <a:pt x="3906097" y="2031556"/>
                  </a:cubicBezTo>
                  <a:lnTo>
                    <a:pt x="4866640" y="2029787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grpSp>
          <p:nvGrpSpPr>
            <p:cNvPr id="13" name="组合 79"/>
            <p:cNvGrpSpPr/>
            <p:nvPr/>
          </p:nvGrpSpPr>
          <p:grpSpPr>
            <a:xfrm>
              <a:off x="1066" y="9049"/>
              <a:ext cx="299" cy="277"/>
              <a:chOff x="2218721" y="3717673"/>
              <a:chExt cx="248226" cy="248226"/>
            </a:xfrm>
            <a:solidFill>
              <a:srgbClr val="040822"/>
            </a:solidFill>
          </p:grpSpPr>
          <p:sp>
            <p:nvSpPr>
              <p:cNvPr id="84" name="椭圆 83"/>
              <p:cNvSpPr/>
              <p:nvPr/>
            </p:nvSpPr>
            <p:spPr>
              <a:xfrm>
                <a:off x="2218721" y="3717673"/>
                <a:ext cx="248226" cy="248226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latin typeface="Source Han Sans HW SC"/>
                  <a:ea typeface="PangMenZhengDao" panose="02010600030101010101" pitchFamily="2" charset="-122"/>
                  <a:sym typeface="Source Han Sans HW SC"/>
                </a:endParaRPr>
              </a:p>
            </p:txBody>
          </p:sp>
          <p:sp>
            <p:nvSpPr>
              <p:cNvPr id="85" name="椭圆 84"/>
              <p:cNvSpPr/>
              <p:nvPr/>
            </p:nvSpPr>
            <p:spPr>
              <a:xfrm>
                <a:off x="2262420" y="3763753"/>
                <a:ext cx="156066" cy="156066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latin typeface="Source Han Sans HW SC"/>
                  <a:ea typeface="PangMenZhengDao" panose="02010600030101010101" pitchFamily="2" charset="-122"/>
                  <a:sym typeface="Source Han Sans HW SC"/>
                </a:endParaRPr>
              </a:p>
            </p:txBody>
          </p:sp>
        </p:grpSp>
        <p:grpSp>
          <p:nvGrpSpPr>
            <p:cNvPr id="14" name="组合 80"/>
            <p:cNvGrpSpPr/>
            <p:nvPr/>
          </p:nvGrpSpPr>
          <p:grpSpPr>
            <a:xfrm>
              <a:off x="6894" y="9049"/>
              <a:ext cx="299" cy="277"/>
              <a:chOff x="2218721" y="3717673"/>
              <a:chExt cx="248226" cy="248226"/>
            </a:xfrm>
            <a:solidFill>
              <a:srgbClr val="040822"/>
            </a:solidFill>
          </p:grpSpPr>
          <p:sp>
            <p:nvSpPr>
              <p:cNvPr id="82" name="椭圆 81"/>
              <p:cNvSpPr/>
              <p:nvPr/>
            </p:nvSpPr>
            <p:spPr>
              <a:xfrm>
                <a:off x="2218721" y="3717673"/>
                <a:ext cx="248226" cy="248226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latin typeface="Source Han Sans HW SC"/>
                  <a:ea typeface="PangMenZhengDao" panose="02010600030101010101" pitchFamily="2" charset="-122"/>
                  <a:sym typeface="Source Han Sans HW SC"/>
                </a:endParaRPr>
              </a:p>
            </p:txBody>
          </p:sp>
          <p:sp>
            <p:nvSpPr>
              <p:cNvPr id="83" name="椭圆 82"/>
              <p:cNvSpPr/>
              <p:nvPr/>
            </p:nvSpPr>
            <p:spPr>
              <a:xfrm>
                <a:off x="2262420" y="3763753"/>
                <a:ext cx="156066" cy="156066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latin typeface="Source Han Sans HW SC"/>
                  <a:ea typeface="PangMenZhengDao" panose="02010600030101010101" pitchFamily="2" charset="-122"/>
                  <a:sym typeface="Source Han Sans HW SC"/>
                </a:endParaRPr>
              </a:p>
            </p:txBody>
          </p:sp>
        </p:grpSp>
      </p:grpSp>
      <p:sp>
        <p:nvSpPr>
          <p:cNvPr id="88" name="矩形 87"/>
          <p:cNvSpPr/>
          <p:nvPr/>
        </p:nvSpPr>
        <p:spPr>
          <a:xfrm>
            <a:off x="2397125" y="4508500"/>
            <a:ext cx="1707515" cy="429895"/>
          </a:xfrm>
          <a:prstGeom prst="rect">
            <a:avLst/>
          </a:prstGeom>
          <a:solidFill>
            <a:srgbClr val="0082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5" b="1">
              <a:solidFill>
                <a:schemeClr val="bg1">
                  <a:lumMod val="95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pic>
        <p:nvPicPr>
          <p:cNvPr id="89" name="图片 88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76775"/>
          <a:stretch>
            <a:fillRect/>
          </a:stretch>
        </p:blipFill>
        <p:spPr>
          <a:xfrm rot="16200000" flipH="1">
            <a:off x="2138045" y="4697730"/>
            <a:ext cx="568960" cy="51435"/>
          </a:xfrm>
          <a:prstGeom prst="rect">
            <a:avLst/>
          </a:prstGeom>
          <a:solidFill>
            <a:srgbClr val="0082CE"/>
          </a:solidFill>
        </p:spPr>
      </p:pic>
      <p:sp>
        <p:nvSpPr>
          <p:cNvPr id="90" name="文本框 50"/>
          <p:cNvSpPr txBox="1"/>
          <p:nvPr/>
        </p:nvSpPr>
        <p:spPr>
          <a:xfrm>
            <a:off x="2297430" y="4515485"/>
            <a:ext cx="1918335" cy="398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rPr>
              <a:t>功能规划</a:t>
            </a:r>
          </a:p>
        </p:txBody>
      </p:sp>
      <p:sp>
        <p:nvSpPr>
          <p:cNvPr id="57" name="išľíďè"/>
          <p:cNvSpPr/>
          <p:nvPr/>
        </p:nvSpPr>
        <p:spPr bwMode="auto">
          <a:xfrm>
            <a:off x="2268220" y="5092700"/>
            <a:ext cx="2369820" cy="779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sym typeface="Source Han Sans HW SC"/>
              </a:rPr>
              <a:t>◎</a:t>
            </a:r>
            <a:r>
              <a:rPr lang="zh-CN" altLang="en-US" sz="14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sym typeface="Source Han Sans HW SC"/>
              </a:rPr>
              <a:t>设计原则   </a:t>
            </a:r>
            <a:endParaRPr lang="en-US" altLang="zh-CN" sz="140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Source Han Sans HW SC"/>
            </a:endParaRPr>
          </a:p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sym typeface="Source Han Sans HW SC"/>
              </a:rPr>
              <a:t>◎</a:t>
            </a:r>
            <a:r>
              <a:rPr lang="zh-CN" altLang="en-US" sz="1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sym typeface="Source Han Sans HW SC"/>
              </a:rPr>
              <a:t>系统功能</a:t>
            </a:r>
          </a:p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4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Source Han Sans HW SC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7092315" y="4477385"/>
            <a:ext cx="3397250" cy="1499235"/>
            <a:chOff x="7407" y="6956"/>
            <a:chExt cx="5350" cy="2361"/>
          </a:xfrm>
        </p:grpSpPr>
        <p:sp>
          <p:nvSpPr>
            <p:cNvPr id="92" name="文本框 52"/>
            <p:cNvSpPr txBox="1"/>
            <p:nvPr/>
          </p:nvSpPr>
          <p:spPr>
            <a:xfrm>
              <a:off x="7611" y="6956"/>
              <a:ext cx="4929" cy="2224"/>
            </a:xfrm>
            <a:custGeom>
              <a:avLst/>
              <a:gdLst>
                <a:gd name="connsiteX0" fmla="*/ 564803 w 1121369"/>
                <a:gd name="connsiteY0" fmla="*/ 1980340 h 2086095"/>
                <a:gd name="connsiteX1" fmla="*/ 210037 w 1121369"/>
                <a:gd name="connsiteY1" fmla="*/ 1904444 h 2086095"/>
                <a:gd name="connsiteX2" fmla="*/ 40595 w 1121369"/>
                <a:gd name="connsiteY2" fmla="*/ 1718530 h 2086095"/>
                <a:gd name="connsiteX3" fmla="*/ 0 w 1121369"/>
                <a:gd name="connsiteY3" fmla="*/ 1336700 h 2086095"/>
                <a:gd name="connsiteX4" fmla="*/ 0 w 1121369"/>
                <a:gd name="connsiteY4" fmla="*/ 1186086 h 2086095"/>
                <a:gd name="connsiteX5" fmla="*/ 475376 w 1121369"/>
                <a:gd name="connsiteY5" fmla="*/ 1186086 h 2086095"/>
                <a:gd name="connsiteX6" fmla="*/ 475376 w 1121369"/>
                <a:gd name="connsiteY6" fmla="*/ 1495551 h 2086095"/>
                <a:gd name="connsiteX7" fmla="*/ 490085 w 1121369"/>
                <a:gd name="connsiteY7" fmla="*/ 1652636 h 2086095"/>
                <a:gd name="connsiteX8" fmla="*/ 555390 w 1121369"/>
                <a:gd name="connsiteY8" fmla="*/ 1686172 h 2086095"/>
                <a:gd name="connsiteX9" fmla="*/ 628344 w 1121369"/>
                <a:gd name="connsiteY9" fmla="*/ 1643811 h 2086095"/>
                <a:gd name="connsiteX10" fmla="*/ 645994 w 1121369"/>
                <a:gd name="connsiteY10" fmla="*/ 1422597 h 2086095"/>
                <a:gd name="connsiteX11" fmla="*/ 645994 w 1121369"/>
                <a:gd name="connsiteY11" fmla="*/ 1290810 h 2086095"/>
                <a:gd name="connsiteX12" fmla="*/ 621284 w 1121369"/>
                <a:gd name="connsiteY12" fmla="*/ 1130782 h 2086095"/>
                <a:gd name="connsiteX13" fmla="*/ 548330 w 1121369"/>
                <a:gd name="connsiteY13" fmla="*/ 1064300 h 2086095"/>
                <a:gd name="connsiteX14" fmla="*/ 361239 w 1121369"/>
                <a:gd name="connsiteY14" fmla="*/ 1046062 h 2086095"/>
                <a:gd name="connsiteX15" fmla="*/ 361239 w 1121369"/>
                <a:gd name="connsiteY15" fmla="*/ 769544 h 2086095"/>
                <a:gd name="connsiteX16" fmla="*/ 570687 w 1121369"/>
                <a:gd name="connsiteY16" fmla="*/ 756600 h 2086095"/>
                <a:gd name="connsiteX17" fmla="*/ 628344 w 1121369"/>
                <a:gd name="connsiteY17" fmla="*/ 700120 h 2086095"/>
                <a:gd name="connsiteX18" fmla="*/ 645994 w 1121369"/>
                <a:gd name="connsiteY18" fmla="*/ 563626 h 2086095"/>
                <a:gd name="connsiteX19" fmla="*/ 645994 w 1121369"/>
                <a:gd name="connsiteY19" fmla="*/ 457726 h 2086095"/>
                <a:gd name="connsiteX20" fmla="*/ 625402 w 1121369"/>
                <a:gd name="connsiteY20" fmla="*/ 325938 h 2086095"/>
                <a:gd name="connsiteX21" fmla="*/ 561273 w 1121369"/>
                <a:gd name="connsiteY21" fmla="*/ 294168 h 2086095"/>
                <a:gd name="connsiteX22" fmla="*/ 493615 w 1121369"/>
                <a:gd name="connsiteY22" fmla="*/ 327703 h 2086095"/>
                <a:gd name="connsiteX23" fmla="*/ 475376 w 1121369"/>
                <a:gd name="connsiteY23" fmla="*/ 470669 h 2086095"/>
                <a:gd name="connsiteX24" fmla="*/ 475376 w 1121369"/>
                <a:gd name="connsiteY24" fmla="*/ 627167 h 2086095"/>
                <a:gd name="connsiteX25" fmla="*/ 0 w 1121369"/>
                <a:gd name="connsiteY25" fmla="*/ 627167 h 2086095"/>
                <a:gd name="connsiteX26" fmla="*/ 0 w 1121369"/>
                <a:gd name="connsiteY26" fmla="*/ 464786 h 2086095"/>
                <a:gd name="connsiteX27" fmla="*/ 124728 w 1121369"/>
                <a:gd name="connsiteY27" fmla="*/ 95899 h 2086095"/>
                <a:gd name="connsiteX28" fmla="*/ 521266 w 1121369"/>
                <a:gd name="connsiteY28" fmla="*/ 0 h 2086095"/>
                <a:gd name="connsiteX29" fmla="*/ 982522 w 1121369"/>
                <a:gd name="connsiteY29" fmla="*/ 132872 h 2086095"/>
                <a:gd name="connsiteX30" fmla="*/ 1103719 w 1121369"/>
                <a:gd name="connsiteY30" fmla="*/ 502090 h 2086095"/>
                <a:gd name="connsiteX31" fmla="*/ 1060182 w 1121369"/>
                <a:gd name="connsiteY31" fmla="*/ 733150 h 2086095"/>
                <a:gd name="connsiteX32" fmla="*/ 907215 w 1121369"/>
                <a:gd name="connsiteY32" fmla="*/ 863089 h 2086095"/>
                <a:gd name="connsiteX33" fmla="*/ 1068419 w 1121369"/>
                <a:gd name="connsiteY33" fmla="*/ 982586 h 2086095"/>
                <a:gd name="connsiteX34" fmla="*/ 1121369 w 1121369"/>
                <a:gd name="connsiteY34" fmla="*/ 1371687 h 2086095"/>
                <a:gd name="connsiteX35" fmla="*/ 1069596 w 1121369"/>
                <a:gd name="connsiteY35" fmla="*/ 1724276 h 2086095"/>
                <a:gd name="connsiteX36" fmla="*/ 890742 w 1121369"/>
                <a:gd name="connsiteY36" fmla="*/ 1914998 h 2086095"/>
                <a:gd name="connsiteX37" fmla="*/ 670558 w 1121369"/>
                <a:gd name="connsiteY37" fmla="*/ 2086095 h 2086095"/>
                <a:gd name="connsiteX0-1" fmla="*/ 564803 w 1121369"/>
                <a:gd name="connsiteY0-2" fmla="*/ 1980340 h 2086095"/>
                <a:gd name="connsiteX1-3" fmla="*/ 210037 w 1121369"/>
                <a:gd name="connsiteY1-4" fmla="*/ 1904444 h 2086095"/>
                <a:gd name="connsiteX2-5" fmla="*/ 40595 w 1121369"/>
                <a:gd name="connsiteY2-6" fmla="*/ 1718530 h 2086095"/>
                <a:gd name="connsiteX3-7" fmla="*/ 0 w 1121369"/>
                <a:gd name="connsiteY3-8" fmla="*/ 1336700 h 2086095"/>
                <a:gd name="connsiteX4-9" fmla="*/ 0 w 1121369"/>
                <a:gd name="connsiteY4-10" fmla="*/ 1186086 h 2086095"/>
                <a:gd name="connsiteX5-11" fmla="*/ 475376 w 1121369"/>
                <a:gd name="connsiteY5-12" fmla="*/ 1186086 h 2086095"/>
                <a:gd name="connsiteX6-13" fmla="*/ 475376 w 1121369"/>
                <a:gd name="connsiteY6-14" fmla="*/ 1495551 h 2086095"/>
                <a:gd name="connsiteX7-15" fmla="*/ 490085 w 1121369"/>
                <a:gd name="connsiteY7-16" fmla="*/ 1652636 h 2086095"/>
                <a:gd name="connsiteX8-17" fmla="*/ 555390 w 1121369"/>
                <a:gd name="connsiteY8-18" fmla="*/ 1686172 h 2086095"/>
                <a:gd name="connsiteX9-19" fmla="*/ 628344 w 1121369"/>
                <a:gd name="connsiteY9-20" fmla="*/ 1643811 h 2086095"/>
                <a:gd name="connsiteX10-21" fmla="*/ 645994 w 1121369"/>
                <a:gd name="connsiteY10-22" fmla="*/ 1422597 h 2086095"/>
                <a:gd name="connsiteX11-23" fmla="*/ 645994 w 1121369"/>
                <a:gd name="connsiteY11-24" fmla="*/ 1290810 h 2086095"/>
                <a:gd name="connsiteX12-25" fmla="*/ 621284 w 1121369"/>
                <a:gd name="connsiteY12-26" fmla="*/ 1130782 h 2086095"/>
                <a:gd name="connsiteX13-27" fmla="*/ 548330 w 1121369"/>
                <a:gd name="connsiteY13-28" fmla="*/ 1064300 h 2086095"/>
                <a:gd name="connsiteX14-29" fmla="*/ 361239 w 1121369"/>
                <a:gd name="connsiteY14-30" fmla="*/ 1046062 h 2086095"/>
                <a:gd name="connsiteX15-31" fmla="*/ 361239 w 1121369"/>
                <a:gd name="connsiteY15-32" fmla="*/ 769544 h 2086095"/>
                <a:gd name="connsiteX16-33" fmla="*/ 570687 w 1121369"/>
                <a:gd name="connsiteY16-34" fmla="*/ 756600 h 2086095"/>
                <a:gd name="connsiteX17-35" fmla="*/ 628344 w 1121369"/>
                <a:gd name="connsiteY17-36" fmla="*/ 700120 h 2086095"/>
                <a:gd name="connsiteX18-37" fmla="*/ 645994 w 1121369"/>
                <a:gd name="connsiteY18-38" fmla="*/ 563626 h 2086095"/>
                <a:gd name="connsiteX19-39" fmla="*/ 645994 w 1121369"/>
                <a:gd name="connsiteY19-40" fmla="*/ 457726 h 2086095"/>
                <a:gd name="connsiteX20-41" fmla="*/ 625402 w 1121369"/>
                <a:gd name="connsiteY20-42" fmla="*/ 325938 h 2086095"/>
                <a:gd name="connsiteX21-43" fmla="*/ 561273 w 1121369"/>
                <a:gd name="connsiteY21-44" fmla="*/ 294168 h 2086095"/>
                <a:gd name="connsiteX22-45" fmla="*/ 493615 w 1121369"/>
                <a:gd name="connsiteY22-46" fmla="*/ 327703 h 2086095"/>
                <a:gd name="connsiteX23-47" fmla="*/ 475376 w 1121369"/>
                <a:gd name="connsiteY23-48" fmla="*/ 470669 h 2086095"/>
                <a:gd name="connsiteX24-49" fmla="*/ 475376 w 1121369"/>
                <a:gd name="connsiteY24-50" fmla="*/ 627167 h 2086095"/>
                <a:gd name="connsiteX25-51" fmla="*/ 0 w 1121369"/>
                <a:gd name="connsiteY25-52" fmla="*/ 627167 h 2086095"/>
                <a:gd name="connsiteX26-53" fmla="*/ 0 w 1121369"/>
                <a:gd name="connsiteY26-54" fmla="*/ 464786 h 2086095"/>
                <a:gd name="connsiteX27-55" fmla="*/ 124728 w 1121369"/>
                <a:gd name="connsiteY27-56" fmla="*/ 95899 h 2086095"/>
                <a:gd name="connsiteX28-57" fmla="*/ 521266 w 1121369"/>
                <a:gd name="connsiteY28-58" fmla="*/ 0 h 2086095"/>
                <a:gd name="connsiteX29-59" fmla="*/ 982522 w 1121369"/>
                <a:gd name="connsiteY29-60" fmla="*/ 132872 h 2086095"/>
                <a:gd name="connsiteX30-61" fmla="*/ 1103719 w 1121369"/>
                <a:gd name="connsiteY30-62" fmla="*/ 502090 h 2086095"/>
                <a:gd name="connsiteX31-63" fmla="*/ 1060182 w 1121369"/>
                <a:gd name="connsiteY31-64" fmla="*/ 733150 h 2086095"/>
                <a:gd name="connsiteX32-65" fmla="*/ 907215 w 1121369"/>
                <a:gd name="connsiteY32-66" fmla="*/ 863089 h 2086095"/>
                <a:gd name="connsiteX33-67" fmla="*/ 1068419 w 1121369"/>
                <a:gd name="connsiteY33-68" fmla="*/ 982586 h 2086095"/>
                <a:gd name="connsiteX34-69" fmla="*/ 1121369 w 1121369"/>
                <a:gd name="connsiteY34-70" fmla="*/ 1371687 h 2086095"/>
                <a:gd name="connsiteX35-71" fmla="*/ 1069596 w 1121369"/>
                <a:gd name="connsiteY35-72" fmla="*/ 1724276 h 2086095"/>
                <a:gd name="connsiteX36-73" fmla="*/ 890742 w 1121369"/>
                <a:gd name="connsiteY36-74" fmla="*/ 1914998 h 2086095"/>
                <a:gd name="connsiteX37-75" fmla="*/ 670558 w 1121369"/>
                <a:gd name="connsiteY37-76" fmla="*/ 2086095 h 2086095"/>
                <a:gd name="connsiteX0-77" fmla="*/ 564803 w 1121369"/>
                <a:gd name="connsiteY0-78" fmla="*/ 1980340 h 2086095"/>
                <a:gd name="connsiteX1-79" fmla="*/ 210037 w 1121369"/>
                <a:gd name="connsiteY1-80" fmla="*/ 1904444 h 2086095"/>
                <a:gd name="connsiteX2-81" fmla="*/ 40595 w 1121369"/>
                <a:gd name="connsiteY2-82" fmla="*/ 1718530 h 2086095"/>
                <a:gd name="connsiteX3-83" fmla="*/ 0 w 1121369"/>
                <a:gd name="connsiteY3-84" fmla="*/ 1336700 h 2086095"/>
                <a:gd name="connsiteX4-85" fmla="*/ 0 w 1121369"/>
                <a:gd name="connsiteY4-86" fmla="*/ 1186086 h 2086095"/>
                <a:gd name="connsiteX5-87" fmla="*/ 475376 w 1121369"/>
                <a:gd name="connsiteY5-88" fmla="*/ 1186086 h 2086095"/>
                <a:gd name="connsiteX6-89" fmla="*/ 475376 w 1121369"/>
                <a:gd name="connsiteY6-90" fmla="*/ 1495551 h 2086095"/>
                <a:gd name="connsiteX7-91" fmla="*/ 490085 w 1121369"/>
                <a:gd name="connsiteY7-92" fmla="*/ 1652636 h 2086095"/>
                <a:gd name="connsiteX8-93" fmla="*/ 555390 w 1121369"/>
                <a:gd name="connsiteY8-94" fmla="*/ 1686172 h 2086095"/>
                <a:gd name="connsiteX9-95" fmla="*/ 628344 w 1121369"/>
                <a:gd name="connsiteY9-96" fmla="*/ 1643811 h 2086095"/>
                <a:gd name="connsiteX10-97" fmla="*/ 645994 w 1121369"/>
                <a:gd name="connsiteY10-98" fmla="*/ 1422597 h 2086095"/>
                <a:gd name="connsiteX11-99" fmla="*/ 645994 w 1121369"/>
                <a:gd name="connsiteY11-100" fmla="*/ 1290810 h 2086095"/>
                <a:gd name="connsiteX12-101" fmla="*/ 621284 w 1121369"/>
                <a:gd name="connsiteY12-102" fmla="*/ 1130782 h 2086095"/>
                <a:gd name="connsiteX13-103" fmla="*/ 548330 w 1121369"/>
                <a:gd name="connsiteY13-104" fmla="*/ 1064300 h 2086095"/>
                <a:gd name="connsiteX14-105" fmla="*/ 361239 w 1121369"/>
                <a:gd name="connsiteY14-106" fmla="*/ 1046062 h 2086095"/>
                <a:gd name="connsiteX15-107" fmla="*/ 361239 w 1121369"/>
                <a:gd name="connsiteY15-108" fmla="*/ 769544 h 2086095"/>
                <a:gd name="connsiteX16-109" fmla="*/ 570687 w 1121369"/>
                <a:gd name="connsiteY16-110" fmla="*/ 756600 h 2086095"/>
                <a:gd name="connsiteX17-111" fmla="*/ 628344 w 1121369"/>
                <a:gd name="connsiteY17-112" fmla="*/ 700120 h 2086095"/>
                <a:gd name="connsiteX18-113" fmla="*/ 645994 w 1121369"/>
                <a:gd name="connsiteY18-114" fmla="*/ 563626 h 2086095"/>
                <a:gd name="connsiteX19-115" fmla="*/ 645994 w 1121369"/>
                <a:gd name="connsiteY19-116" fmla="*/ 457726 h 2086095"/>
                <a:gd name="connsiteX20-117" fmla="*/ 625402 w 1121369"/>
                <a:gd name="connsiteY20-118" fmla="*/ 325938 h 2086095"/>
                <a:gd name="connsiteX21-119" fmla="*/ 561273 w 1121369"/>
                <a:gd name="connsiteY21-120" fmla="*/ 294168 h 2086095"/>
                <a:gd name="connsiteX22-121" fmla="*/ 493615 w 1121369"/>
                <a:gd name="connsiteY22-122" fmla="*/ 327703 h 2086095"/>
                <a:gd name="connsiteX23-123" fmla="*/ 475376 w 1121369"/>
                <a:gd name="connsiteY23-124" fmla="*/ 470669 h 2086095"/>
                <a:gd name="connsiteX24-125" fmla="*/ 475376 w 1121369"/>
                <a:gd name="connsiteY24-126" fmla="*/ 627167 h 2086095"/>
                <a:gd name="connsiteX25-127" fmla="*/ 0 w 1121369"/>
                <a:gd name="connsiteY25-128" fmla="*/ 627167 h 2086095"/>
                <a:gd name="connsiteX26-129" fmla="*/ 0 w 1121369"/>
                <a:gd name="connsiteY26-130" fmla="*/ 464786 h 2086095"/>
                <a:gd name="connsiteX27-131" fmla="*/ 124728 w 1121369"/>
                <a:gd name="connsiteY27-132" fmla="*/ 95899 h 2086095"/>
                <a:gd name="connsiteX28-133" fmla="*/ 521266 w 1121369"/>
                <a:gd name="connsiteY28-134" fmla="*/ 0 h 2086095"/>
                <a:gd name="connsiteX29-135" fmla="*/ 982522 w 1121369"/>
                <a:gd name="connsiteY29-136" fmla="*/ 132872 h 2086095"/>
                <a:gd name="connsiteX30-137" fmla="*/ 1103719 w 1121369"/>
                <a:gd name="connsiteY30-138" fmla="*/ 502090 h 2086095"/>
                <a:gd name="connsiteX31-139" fmla="*/ 1060182 w 1121369"/>
                <a:gd name="connsiteY31-140" fmla="*/ 733150 h 2086095"/>
                <a:gd name="connsiteX32-141" fmla="*/ 907215 w 1121369"/>
                <a:gd name="connsiteY32-142" fmla="*/ 863089 h 2086095"/>
                <a:gd name="connsiteX33-143" fmla="*/ 1068419 w 1121369"/>
                <a:gd name="connsiteY33-144" fmla="*/ 982586 h 2086095"/>
                <a:gd name="connsiteX34-145" fmla="*/ 1121369 w 1121369"/>
                <a:gd name="connsiteY34-146" fmla="*/ 1371687 h 2086095"/>
                <a:gd name="connsiteX35-147" fmla="*/ 1069596 w 1121369"/>
                <a:gd name="connsiteY35-148" fmla="*/ 1724276 h 2086095"/>
                <a:gd name="connsiteX36-149" fmla="*/ 890742 w 1121369"/>
                <a:gd name="connsiteY36-150" fmla="*/ 1914998 h 2086095"/>
                <a:gd name="connsiteX37-151" fmla="*/ 670558 w 1121369"/>
                <a:gd name="connsiteY37-152" fmla="*/ 2086095 h 2086095"/>
                <a:gd name="connsiteX0-153" fmla="*/ 564803 w 1618734"/>
                <a:gd name="connsiteY0-154" fmla="*/ 1980340 h 1986950"/>
                <a:gd name="connsiteX1-155" fmla="*/ 210037 w 1618734"/>
                <a:gd name="connsiteY1-156" fmla="*/ 1904444 h 1986950"/>
                <a:gd name="connsiteX2-157" fmla="*/ 40595 w 1618734"/>
                <a:gd name="connsiteY2-158" fmla="*/ 1718530 h 1986950"/>
                <a:gd name="connsiteX3-159" fmla="*/ 0 w 1618734"/>
                <a:gd name="connsiteY3-160" fmla="*/ 1336700 h 1986950"/>
                <a:gd name="connsiteX4-161" fmla="*/ 0 w 1618734"/>
                <a:gd name="connsiteY4-162" fmla="*/ 1186086 h 1986950"/>
                <a:gd name="connsiteX5-163" fmla="*/ 475376 w 1618734"/>
                <a:gd name="connsiteY5-164" fmla="*/ 1186086 h 1986950"/>
                <a:gd name="connsiteX6-165" fmla="*/ 475376 w 1618734"/>
                <a:gd name="connsiteY6-166" fmla="*/ 1495551 h 1986950"/>
                <a:gd name="connsiteX7-167" fmla="*/ 490085 w 1618734"/>
                <a:gd name="connsiteY7-168" fmla="*/ 1652636 h 1986950"/>
                <a:gd name="connsiteX8-169" fmla="*/ 555390 w 1618734"/>
                <a:gd name="connsiteY8-170" fmla="*/ 1686172 h 1986950"/>
                <a:gd name="connsiteX9-171" fmla="*/ 628344 w 1618734"/>
                <a:gd name="connsiteY9-172" fmla="*/ 1643811 h 1986950"/>
                <a:gd name="connsiteX10-173" fmla="*/ 645994 w 1618734"/>
                <a:gd name="connsiteY10-174" fmla="*/ 1422597 h 1986950"/>
                <a:gd name="connsiteX11-175" fmla="*/ 645994 w 1618734"/>
                <a:gd name="connsiteY11-176" fmla="*/ 1290810 h 1986950"/>
                <a:gd name="connsiteX12-177" fmla="*/ 621284 w 1618734"/>
                <a:gd name="connsiteY12-178" fmla="*/ 1130782 h 1986950"/>
                <a:gd name="connsiteX13-179" fmla="*/ 548330 w 1618734"/>
                <a:gd name="connsiteY13-180" fmla="*/ 1064300 h 1986950"/>
                <a:gd name="connsiteX14-181" fmla="*/ 361239 w 1618734"/>
                <a:gd name="connsiteY14-182" fmla="*/ 1046062 h 1986950"/>
                <a:gd name="connsiteX15-183" fmla="*/ 361239 w 1618734"/>
                <a:gd name="connsiteY15-184" fmla="*/ 769544 h 1986950"/>
                <a:gd name="connsiteX16-185" fmla="*/ 570687 w 1618734"/>
                <a:gd name="connsiteY16-186" fmla="*/ 756600 h 1986950"/>
                <a:gd name="connsiteX17-187" fmla="*/ 628344 w 1618734"/>
                <a:gd name="connsiteY17-188" fmla="*/ 700120 h 1986950"/>
                <a:gd name="connsiteX18-189" fmla="*/ 645994 w 1618734"/>
                <a:gd name="connsiteY18-190" fmla="*/ 563626 h 1986950"/>
                <a:gd name="connsiteX19-191" fmla="*/ 645994 w 1618734"/>
                <a:gd name="connsiteY19-192" fmla="*/ 457726 h 1986950"/>
                <a:gd name="connsiteX20-193" fmla="*/ 625402 w 1618734"/>
                <a:gd name="connsiteY20-194" fmla="*/ 325938 h 1986950"/>
                <a:gd name="connsiteX21-195" fmla="*/ 561273 w 1618734"/>
                <a:gd name="connsiteY21-196" fmla="*/ 294168 h 1986950"/>
                <a:gd name="connsiteX22-197" fmla="*/ 493615 w 1618734"/>
                <a:gd name="connsiteY22-198" fmla="*/ 327703 h 1986950"/>
                <a:gd name="connsiteX23-199" fmla="*/ 475376 w 1618734"/>
                <a:gd name="connsiteY23-200" fmla="*/ 470669 h 1986950"/>
                <a:gd name="connsiteX24-201" fmla="*/ 475376 w 1618734"/>
                <a:gd name="connsiteY24-202" fmla="*/ 627167 h 1986950"/>
                <a:gd name="connsiteX25-203" fmla="*/ 0 w 1618734"/>
                <a:gd name="connsiteY25-204" fmla="*/ 627167 h 1986950"/>
                <a:gd name="connsiteX26-205" fmla="*/ 0 w 1618734"/>
                <a:gd name="connsiteY26-206" fmla="*/ 464786 h 1986950"/>
                <a:gd name="connsiteX27-207" fmla="*/ 124728 w 1618734"/>
                <a:gd name="connsiteY27-208" fmla="*/ 95899 h 1986950"/>
                <a:gd name="connsiteX28-209" fmla="*/ 521266 w 1618734"/>
                <a:gd name="connsiteY28-210" fmla="*/ 0 h 1986950"/>
                <a:gd name="connsiteX29-211" fmla="*/ 982522 w 1618734"/>
                <a:gd name="connsiteY29-212" fmla="*/ 132872 h 1986950"/>
                <a:gd name="connsiteX30-213" fmla="*/ 1103719 w 1618734"/>
                <a:gd name="connsiteY30-214" fmla="*/ 502090 h 1986950"/>
                <a:gd name="connsiteX31-215" fmla="*/ 1060182 w 1618734"/>
                <a:gd name="connsiteY31-216" fmla="*/ 733150 h 1986950"/>
                <a:gd name="connsiteX32-217" fmla="*/ 907215 w 1618734"/>
                <a:gd name="connsiteY32-218" fmla="*/ 863089 h 1986950"/>
                <a:gd name="connsiteX33-219" fmla="*/ 1068419 w 1618734"/>
                <a:gd name="connsiteY33-220" fmla="*/ 982586 h 1986950"/>
                <a:gd name="connsiteX34-221" fmla="*/ 1121369 w 1618734"/>
                <a:gd name="connsiteY34-222" fmla="*/ 1371687 h 1986950"/>
                <a:gd name="connsiteX35-223" fmla="*/ 1069596 w 1618734"/>
                <a:gd name="connsiteY35-224" fmla="*/ 1724276 h 1986950"/>
                <a:gd name="connsiteX36-225" fmla="*/ 890742 w 1618734"/>
                <a:gd name="connsiteY36-226" fmla="*/ 1914998 h 1986950"/>
                <a:gd name="connsiteX37-227" fmla="*/ 1617943 w 1618734"/>
                <a:gd name="connsiteY37-228" fmla="*/ 1986950 h 1986950"/>
                <a:gd name="connsiteX0-229" fmla="*/ 564803 w 1617943"/>
                <a:gd name="connsiteY0-230" fmla="*/ 1980340 h 1986950"/>
                <a:gd name="connsiteX1-231" fmla="*/ 210037 w 1617943"/>
                <a:gd name="connsiteY1-232" fmla="*/ 1904444 h 1986950"/>
                <a:gd name="connsiteX2-233" fmla="*/ 40595 w 1617943"/>
                <a:gd name="connsiteY2-234" fmla="*/ 1718530 h 1986950"/>
                <a:gd name="connsiteX3-235" fmla="*/ 0 w 1617943"/>
                <a:gd name="connsiteY3-236" fmla="*/ 1336700 h 1986950"/>
                <a:gd name="connsiteX4-237" fmla="*/ 0 w 1617943"/>
                <a:gd name="connsiteY4-238" fmla="*/ 1186086 h 1986950"/>
                <a:gd name="connsiteX5-239" fmla="*/ 475376 w 1617943"/>
                <a:gd name="connsiteY5-240" fmla="*/ 1186086 h 1986950"/>
                <a:gd name="connsiteX6-241" fmla="*/ 475376 w 1617943"/>
                <a:gd name="connsiteY6-242" fmla="*/ 1495551 h 1986950"/>
                <a:gd name="connsiteX7-243" fmla="*/ 490085 w 1617943"/>
                <a:gd name="connsiteY7-244" fmla="*/ 1652636 h 1986950"/>
                <a:gd name="connsiteX8-245" fmla="*/ 555390 w 1617943"/>
                <a:gd name="connsiteY8-246" fmla="*/ 1686172 h 1986950"/>
                <a:gd name="connsiteX9-247" fmla="*/ 628344 w 1617943"/>
                <a:gd name="connsiteY9-248" fmla="*/ 1643811 h 1986950"/>
                <a:gd name="connsiteX10-249" fmla="*/ 645994 w 1617943"/>
                <a:gd name="connsiteY10-250" fmla="*/ 1422597 h 1986950"/>
                <a:gd name="connsiteX11-251" fmla="*/ 645994 w 1617943"/>
                <a:gd name="connsiteY11-252" fmla="*/ 1290810 h 1986950"/>
                <a:gd name="connsiteX12-253" fmla="*/ 621284 w 1617943"/>
                <a:gd name="connsiteY12-254" fmla="*/ 1130782 h 1986950"/>
                <a:gd name="connsiteX13-255" fmla="*/ 548330 w 1617943"/>
                <a:gd name="connsiteY13-256" fmla="*/ 1064300 h 1986950"/>
                <a:gd name="connsiteX14-257" fmla="*/ 361239 w 1617943"/>
                <a:gd name="connsiteY14-258" fmla="*/ 1046062 h 1986950"/>
                <a:gd name="connsiteX15-259" fmla="*/ 361239 w 1617943"/>
                <a:gd name="connsiteY15-260" fmla="*/ 769544 h 1986950"/>
                <a:gd name="connsiteX16-261" fmla="*/ 570687 w 1617943"/>
                <a:gd name="connsiteY16-262" fmla="*/ 756600 h 1986950"/>
                <a:gd name="connsiteX17-263" fmla="*/ 628344 w 1617943"/>
                <a:gd name="connsiteY17-264" fmla="*/ 700120 h 1986950"/>
                <a:gd name="connsiteX18-265" fmla="*/ 645994 w 1617943"/>
                <a:gd name="connsiteY18-266" fmla="*/ 563626 h 1986950"/>
                <a:gd name="connsiteX19-267" fmla="*/ 645994 w 1617943"/>
                <a:gd name="connsiteY19-268" fmla="*/ 457726 h 1986950"/>
                <a:gd name="connsiteX20-269" fmla="*/ 625402 w 1617943"/>
                <a:gd name="connsiteY20-270" fmla="*/ 325938 h 1986950"/>
                <a:gd name="connsiteX21-271" fmla="*/ 561273 w 1617943"/>
                <a:gd name="connsiteY21-272" fmla="*/ 294168 h 1986950"/>
                <a:gd name="connsiteX22-273" fmla="*/ 493615 w 1617943"/>
                <a:gd name="connsiteY22-274" fmla="*/ 327703 h 1986950"/>
                <a:gd name="connsiteX23-275" fmla="*/ 475376 w 1617943"/>
                <a:gd name="connsiteY23-276" fmla="*/ 470669 h 1986950"/>
                <a:gd name="connsiteX24-277" fmla="*/ 475376 w 1617943"/>
                <a:gd name="connsiteY24-278" fmla="*/ 627167 h 1986950"/>
                <a:gd name="connsiteX25-279" fmla="*/ 0 w 1617943"/>
                <a:gd name="connsiteY25-280" fmla="*/ 627167 h 1986950"/>
                <a:gd name="connsiteX26-281" fmla="*/ 0 w 1617943"/>
                <a:gd name="connsiteY26-282" fmla="*/ 464786 h 1986950"/>
                <a:gd name="connsiteX27-283" fmla="*/ 124728 w 1617943"/>
                <a:gd name="connsiteY27-284" fmla="*/ 95899 h 1986950"/>
                <a:gd name="connsiteX28-285" fmla="*/ 521266 w 1617943"/>
                <a:gd name="connsiteY28-286" fmla="*/ 0 h 1986950"/>
                <a:gd name="connsiteX29-287" fmla="*/ 982522 w 1617943"/>
                <a:gd name="connsiteY29-288" fmla="*/ 132872 h 1986950"/>
                <a:gd name="connsiteX30-289" fmla="*/ 1103719 w 1617943"/>
                <a:gd name="connsiteY30-290" fmla="*/ 502090 h 1986950"/>
                <a:gd name="connsiteX31-291" fmla="*/ 1060182 w 1617943"/>
                <a:gd name="connsiteY31-292" fmla="*/ 733150 h 1986950"/>
                <a:gd name="connsiteX32-293" fmla="*/ 907215 w 1617943"/>
                <a:gd name="connsiteY32-294" fmla="*/ 863089 h 1986950"/>
                <a:gd name="connsiteX33-295" fmla="*/ 1068419 w 1617943"/>
                <a:gd name="connsiteY33-296" fmla="*/ 982586 h 1986950"/>
                <a:gd name="connsiteX34-297" fmla="*/ 1121369 w 1617943"/>
                <a:gd name="connsiteY34-298" fmla="*/ 1371687 h 1986950"/>
                <a:gd name="connsiteX35-299" fmla="*/ 1069596 w 1617943"/>
                <a:gd name="connsiteY35-300" fmla="*/ 1724276 h 1986950"/>
                <a:gd name="connsiteX36-301" fmla="*/ 890742 w 1617943"/>
                <a:gd name="connsiteY36-302" fmla="*/ 1914998 h 1986950"/>
                <a:gd name="connsiteX37-303" fmla="*/ 1617943 w 1617943"/>
                <a:gd name="connsiteY37-304" fmla="*/ 1986950 h 1986950"/>
                <a:gd name="connsiteX0-305" fmla="*/ 564803 w 1656500"/>
                <a:gd name="connsiteY0-306" fmla="*/ 1980340 h 1980340"/>
                <a:gd name="connsiteX1-307" fmla="*/ 210037 w 1656500"/>
                <a:gd name="connsiteY1-308" fmla="*/ 1904444 h 1980340"/>
                <a:gd name="connsiteX2-309" fmla="*/ 40595 w 1656500"/>
                <a:gd name="connsiteY2-310" fmla="*/ 1718530 h 1980340"/>
                <a:gd name="connsiteX3-311" fmla="*/ 0 w 1656500"/>
                <a:gd name="connsiteY3-312" fmla="*/ 1336700 h 1980340"/>
                <a:gd name="connsiteX4-313" fmla="*/ 0 w 1656500"/>
                <a:gd name="connsiteY4-314" fmla="*/ 1186086 h 1980340"/>
                <a:gd name="connsiteX5-315" fmla="*/ 475376 w 1656500"/>
                <a:gd name="connsiteY5-316" fmla="*/ 1186086 h 1980340"/>
                <a:gd name="connsiteX6-317" fmla="*/ 475376 w 1656500"/>
                <a:gd name="connsiteY6-318" fmla="*/ 1495551 h 1980340"/>
                <a:gd name="connsiteX7-319" fmla="*/ 490085 w 1656500"/>
                <a:gd name="connsiteY7-320" fmla="*/ 1652636 h 1980340"/>
                <a:gd name="connsiteX8-321" fmla="*/ 555390 w 1656500"/>
                <a:gd name="connsiteY8-322" fmla="*/ 1686172 h 1980340"/>
                <a:gd name="connsiteX9-323" fmla="*/ 628344 w 1656500"/>
                <a:gd name="connsiteY9-324" fmla="*/ 1643811 h 1980340"/>
                <a:gd name="connsiteX10-325" fmla="*/ 645994 w 1656500"/>
                <a:gd name="connsiteY10-326" fmla="*/ 1422597 h 1980340"/>
                <a:gd name="connsiteX11-327" fmla="*/ 645994 w 1656500"/>
                <a:gd name="connsiteY11-328" fmla="*/ 1290810 h 1980340"/>
                <a:gd name="connsiteX12-329" fmla="*/ 621284 w 1656500"/>
                <a:gd name="connsiteY12-330" fmla="*/ 1130782 h 1980340"/>
                <a:gd name="connsiteX13-331" fmla="*/ 548330 w 1656500"/>
                <a:gd name="connsiteY13-332" fmla="*/ 1064300 h 1980340"/>
                <a:gd name="connsiteX14-333" fmla="*/ 361239 w 1656500"/>
                <a:gd name="connsiteY14-334" fmla="*/ 1046062 h 1980340"/>
                <a:gd name="connsiteX15-335" fmla="*/ 361239 w 1656500"/>
                <a:gd name="connsiteY15-336" fmla="*/ 769544 h 1980340"/>
                <a:gd name="connsiteX16-337" fmla="*/ 570687 w 1656500"/>
                <a:gd name="connsiteY16-338" fmla="*/ 756600 h 1980340"/>
                <a:gd name="connsiteX17-339" fmla="*/ 628344 w 1656500"/>
                <a:gd name="connsiteY17-340" fmla="*/ 700120 h 1980340"/>
                <a:gd name="connsiteX18-341" fmla="*/ 645994 w 1656500"/>
                <a:gd name="connsiteY18-342" fmla="*/ 563626 h 1980340"/>
                <a:gd name="connsiteX19-343" fmla="*/ 645994 w 1656500"/>
                <a:gd name="connsiteY19-344" fmla="*/ 457726 h 1980340"/>
                <a:gd name="connsiteX20-345" fmla="*/ 625402 w 1656500"/>
                <a:gd name="connsiteY20-346" fmla="*/ 325938 h 1980340"/>
                <a:gd name="connsiteX21-347" fmla="*/ 561273 w 1656500"/>
                <a:gd name="connsiteY21-348" fmla="*/ 294168 h 1980340"/>
                <a:gd name="connsiteX22-349" fmla="*/ 493615 w 1656500"/>
                <a:gd name="connsiteY22-350" fmla="*/ 327703 h 1980340"/>
                <a:gd name="connsiteX23-351" fmla="*/ 475376 w 1656500"/>
                <a:gd name="connsiteY23-352" fmla="*/ 470669 h 1980340"/>
                <a:gd name="connsiteX24-353" fmla="*/ 475376 w 1656500"/>
                <a:gd name="connsiteY24-354" fmla="*/ 627167 h 1980340"/>
                <a:gd name="connsiteX25-355" fmla="*/ 0 w 1656500"/>
                <a:gd name="connsiteY25-356" fmla="*/ 627167 h 1980340"/>
                <a:gd name="connsiteX26-357" fmla="*/ 0 w 1656500"/>
                <a:gd name="connsiteY26-358" fmla="*/ 464786 h 1980340"/>
                <a:gd name="connsiteX27-359" fmla="*/ 124728 w 1656500"/>
                <a:gd name="connsiteY27-360" fmla="*/ 95899 h 1980340"/>
                <a:gd name="connsiteX28-361" fmla="*/ 521266 w 1656500"/>
                <a:gd name="connsiteY28-362" fmla="*/ 0 h 1980340"/>
                <a:gd name="connsiteX29-363" fmla="*/ 982522 w 1656500"/>
                <a:gd name="connsiteY29-364" fmla="*/ 132872 h 1980340"/>
                <a:gd name="connsiteX30-365" fmla="*/ 1103719 w 1656500"/>
                <a:gd name="connsiteY30-366" fmla="*/ 502090 h 1980340"/>
                <a:gd name="connsiteX31-367" fmla="*/ 1060182 w 1656500"/>
                <a:gd name="connsiteY31-368" fmla="*/ 733150 h 1980340"/>
                <a:gd name="connsiteX32-369" fmla="*/ 907215 w 1656500"/>
                <a:gd name="connsiteY32-370" fmla="*/ 863089 h 1980340"/>
                <a:gd name="connsiteX33-371" fmla="*/ 1068419 w 1656500"/>
                <a:gd name="connsiteY33-372" fmla="*/ 982586 h 1980340"/>
                <a:gd name="connsiteX34-373" fmla="*/ 1121369 w 1656500"/>
                <a:gd name="connsiteY34-374" fmla="*/ 1371687 h 1980340"/>
                <a:gd name="connsiteX35-375" fmla="*/ 1069596 w 1656500"/>
                <a:gd name="connsiteY35-376" fmla="*/ 1724276 h 1980340"/>
                <a:gd name="connsiteX36-377" fmla="*/ 890742 w 1656500"/>
                <a:gd name="connsiteY36-378" fmla="*/ 1914998 h 1980340"/>
                <a:gd name="connsiteX37-379" fmla="*/ 1656500 w 1656500"/>
                <a:gd name="connsiteY37-380" fmla="*/ 1926362 h 1980340"/>
                <a:gd name="connsiteX0-381" fmla="*/ 564803 w 1656500"/>
                <a:gd name="connsiteY0-382" fmla="*/ 1980340 h 1980340"/>
                <a:gd name="connsiteX1-383" fmla="*/ 210037 w 1656500"/>
                <a:gd name="connsiteY1-384" fmla="*/ 1904444 h 1980340"/>
                <a:gd name="connsiteX2-385" fmla="*/ 40595 w 1656500"/>
                <a:gd name="connsiteY2-386" fmla="*/ 1718530 h 1980340"/>
                <a:gd name="connsiteX3-387" fmla="*/ 0 w 1656500"/>
                <a:gd name="connsiteY3-388" fmla="*/ 1336700 h 1980340"/>
                <a:gd name="connsiteX4-389" fmla="*/ 0 w 1656500"/>
                <a:gd name="connsiteY4-390" fmla="*/ 1186086 h 1980340"/>
                <a:gd name="connsiteX5-391" fmla="*/ 475376 w 1656500"/>
                <a:gd name="connsiteY5-392" fmla="*/ 1186086 h 1980340"/>
                <a:gd name="connsiteX6-393" fmla="*/ 475376 w 1656500"/>
                <a:gd name="connsiteY6-394" fmla="*/ 1495551 h 1980340"/>
                <a:gd name="connsiteX7-395" fmla="*/ 490085 w 1656500"/>
                <a:gd name="connsiteY7-396" fmla="*/ 1652636 h 1980340"/>
                <a:gd name="connsiteX8-397" fmla="*/ 555390 w 1656500"/>
                <a:gd name="connsiteY8-398" fmla="*/ 1686172 h 1980340"/>
                <a:gd name="connsiteX9-399" fmla="*/ 628344 w 1656500"/>
                <a:gd name="connsiteY9-400" fmla="*/ 1643811 h 1980340"/>
                <a:gd name="connsiteX10-401" fmla="*/ 645994 w 1656500"/>
                <a:gd name="connsiteY10-402" fmla="*/ 1422597 h 1980340"/>
                <a:gd name="connsiteX11-403" fmla="*/ 645994 w 1656500"/>
                <a:gd name="connsiteY11-404" fmla="*/ 1290810 h 1980340"/>
                <a:gd name="connsiteX12-405" fmla="*/ 621284 w 1656500"/>
                <a:gd name="connsiteY12-406" fmla="*/ 1130782 h 1980340"/>
                <a:gd name="connsiteX13-407" fmla="*/ 548330 w 1656500"/>
                <a:gd name="connsiteY13-408" fmla="*/ 1064300 h 1980340"/>
                <a:gd name="connsiteX14-409" fmla="*/ 361239 w 1656500"/>
                <a:gd name="connsiteY14-410" fmla="*/ 1046062 h 1980340"/>
                <a:gd name="connsiteX15-411" fmla="*/ 361239 w 1656500"/>
                <a:gd name="connsiteY15-412" fmla="*/ 769544 h 1980340"/>
                <a:gd name="connsiteX16-413" fmla="*/ 570687 w 1656500"/>
                <a:gd name="connsiteY16-414" fmla="*/ 756600 h 1980340"/>
                <a:gd name="connsiteX17-415" fmla="*/ 628344 w 1656500"/>
                <a:gd name="connsiteY17-416" fmla="*/ 700120 h 1980340"/>
                <a:gd name="connsiteX18-417" fmla="*/ 645994 w 1656500"/>
                <a:gd name="connsiteY18-418" fmla="*/ 563626 h 1980340"/>
                <a:gd name="connsiteX19-419" fmla="*/ 645994 w 1656500"/>
                <a:gd name="connsiteY19-420" fmla="*/ 457726 h 1980340"/>
                <a:gd name="connsiteX20-421" fmla="*/ 625402 w 1656500"/>
                <a:gd name="connsiteY20-422" fmla="*/ 325938 h 1980340"/>
                <a:gd name="connsiteX21-423" fmla="*/ 561273 w 1656500"/>
                <a:gd name="connsiteY21-424" fmla="*/ 294168 h 1980340"/>
                <a:gd name="connsiteX22-425" fmla="*/ 493615 w 1656500"/>
                <a:gd name="connsiteY22-426" fmla="*/ 327703 h 1980340"/>
                <a:gd name="connsiteX23-427" fmla="*/ 475376 w 1656500"/>
                <a:gd name="connsiteY23-428" fmla="*/ 470669 h 1980340"/>
                <a:gd name="connsiteX24-429" fmla="*/ 475376 w 1656500"/>
                <a:gd name="connsiteY24-430" fmla="*/ 627167 h 1980340"/>
                <a:gd name="connsiteX25-431" fmla="*/ 0 w 1656500"/>
                <a:gd name="connsiteY25-432" fmla="*/ 627167 h 1980340"/>
                <a:gd name="connsiteX26-433" fmla="*/ 0 w 1656500"/>
                <a:gd name="connsiteY26-434" fmla="*/ 464786 h 1980340"/>
                <a:gd name="connsiteX27-435" fmla="*/ 124728 w 1656500"/>
                <a:gd name="connsiteY27-436" fmla="*/ 95899 h 1980340"/>
                <a:gd name="connsiteX28-437" fmla="*/ 521266 w 1656500"/>
                <a:gd name="connsiteY28-438" fmla="*/ 0 h 1980340"/>
                <a:gd name="connsiteX29-439" fmla="*/ 982522 w 1656500"/>
                <a:gd name="connsiteY29-440" fmla="*/ 132872 h 1980340"/>
                <a:gd name="connsiteX30-441" fmla="*/ 1103719 w 1656500"/>
                <a:gd name="connsiteY30-442" fmla="*/ 502090 h 1980340"/>
                <a:gd name="connsiteX31-443" fmla="*/ 1060182 w 1656500"/>
                <a:gd name="connsiteY31-444" fmla="*/ 733150 h 1980340"/>
                <a:gd name="connsiteX32-445" fmla="*/ 907215 w 1656500"/>
                <a:gd name="connsiteY32-446" fmla="*/ 863089 h 1980340"/>
                <a:gd name="connsiteX33-447" fmla="*/ 1068419 w 1656500"/>
                <a:gd name="connsiteY33-448" fmla="*/ 982586 h 1980340"/>
                <a:gd name="connsiteX34-449" fmla="*/ 1121369 w 1656500"/>
                <a:gd name="connsiteY34-450" fmla="*/ 1371687 h 1980340"/>
                <a:gd name="connsiteX35-451" fmla="*/ 1069596 w 1656500"/>
                <a:gd name="connsiteY35-452" fmla="*/ 1724276 h 1980340"/>
                <a:gd name="connsiteX36-453" fmla="*/ 890742 w 1656500"/>
                <a:gd name="connsiteY36-454" fmla="*/ 1914998 h 1980340"/>
                <a:gd name="connsiteX37-455" fmla="*/ 1656500 w 1656500"/>
                <a:gd name="connsiteY37-456" fmla="*/ 1926362 h 1980340"/>
                <a:gd name="connsiteX0-457" fmla="*/ 564803 w 1684040"/>
                <a:gd name="connsiteY0-458" fmla="*/ 1980340 h 1980340"/>
                <a:gd name="connsiteX1-459" fmla="*/ 210037 w 1684040"/>
                <a:gd name="connsiteY1-460" fmla="*/ 1904444 h 1980340"/>
                <a:gd name="connsiteX2-461" fmla="*/ 40595 w 1684040"/>
                <a:gd name="connsiteY2-462" fmla="*/ 1718530 h 1980340"/>
                <a:gd name="connsiteX3-463" fmla="*/ 0 w 1684040"/>
                <a:gd name="connsiteY3-464" fmla="*/ 1336700 h 1980340"/>
                <a:gd name="connsiteX4-465" fmla="*/ 0 w 1684040"/>
                <a:gd name="connsiteY4-466" fmla="*/ 1186086 h 1980340"/>
                <a:gd name="connsiteX5-467" fmla="*/ 475376 w 1684040"/>
                <a:gd name="connsiteY5-468" fmla="*/ 1186086 h 1980340"/>
                <a:gd name="connsiteX6-469" fmla="*/ 475376 w 1684040"/>
                <a:gd name="connsiteY6-470" fmla="*/ 1495551 h 1980340"/>
                <a:gd name="connsiteX7-471" fmla="*/ 490085 w 1684040"/>
                <a:gd name="connsiteY7-472" fmla="*/ 1652636 h 1980340"/>
                <a:gd name="connsiteX8-473" fmla="*/ 555390 w 1684040"/>
                <a:gd name="connsiteY8-474" fmla="*/ 1686172 h 1980340"/>
                <a:gd name="connsiteX9-475" fmla="*/ 628344 w 1684040"/>
                <a:gd name="connsiteY9-476" fmla="*/ 1643811 h 1980340"/>
                <a:gd name="connsiteX10-477" fmla="*/ 645994 w 1684040"/>
                <a:gd name="connsiteY10-478" fmla="*/ 1422597 h 1980340"/>
                <a:gd name="connsiteX11-479" fmla="*/ 645994 w 1684040"/>
                <a:gd name="connsiteY11-480" fmla="*/ 1290810 h 1980340"/>
                <a:gd name="connsiteX12-481" fmla="*/ 621284 w 1684040"/>
                <a:gd name="connsiteY12-482" fmla="*/ 1130782 h 1980340"/>
                <a:gd name="connsiteX13-483" fmla="*/ 548330 w 1684040"/>
                <a:gd name="connsiteY13-484" fmla="*/ 1064300 h 1980340"/>
                <a:gd name="connsiteX14-485" fmla="*/ 361239 w 1684040"/>
                <a:gd name="connsiteY14-486" fmla="*/ 1046062 h 1980340"/>
                <a:gd name="connsiteX15-487" fmla="*/ 361239 w 1684040"/>
                <a:gd name="connsiteY15-488" fmla="*/ 769544 h 1980340"/>
                <a:gd name="connsiteX16-489" fmla="*/ 570687 w 1684040"/>
                <a:gd name="connsiteY16-490" fmla="*/ 756600 h 1980340"/>
                <a:gd name="connsiteX17-491" fmla="*/ 628344 w 1684040"/>
                <a:gd name="connsiteY17-492" fmla="*/ 700120 h 1980340"/>
                <a:gd name="connsiteX18-493" fmla="*/ 645994 w 1684040"/>
                <a:gd name="connsiteY18-494" fmla="*/ 563626 h 1980340"/>
                <a:gd name="connsiteX19-495" fmla="*/ 645994 w 1684040"/>
                <a:gd name="connsiteY19-496" fmla="*/ 457726 h 1980340"/>
                <a:gd name="connsiteX20-497" fmla="*/ 625402 w 1684040"/>
                <a:gd name="connsiteY20-498" fmla="*/ 325938 h 1980340"/>
                <a:gd name="connsiteX21-499" fmla="*/ 561273 w 1684040"/>
                <a:gd name="connsiteY21-500" fmla="*/ 294168 h 1980340"/>
                <a:gd name="connsiteX22-501" fmla="*/ 493615 w 1684040"/>
                <a:gd name="connsiteY22-502" fmla="*/ 327703 h 1980340"/>
                <a:gd name="connsiteX23-503" fmla="*/ 475376 w 1684040"/>
                <a:gd name="connsiteY23-504" fmla="*/ 470669 h 1980340"/>
                <a:gd name="connsiteX24-505" fmla="*/ 475376 w 1684040"/>
                <a:gd name="connsiteY24-506" fmla="*/ 627167 h 1980340"/>
                <a:gd name="connsiteX25-507" fmla="*/ 0 w 1684040"/>
                <a:gd name="connsiteY25-508" fmla="*/ 627167 h 1980340"/>
                <a:gd name="connsiteX26-509" fmla="*/ 0 w 1684040"/>
                <a:gd name="connsiteY26-510" fmla="*/ 464786 h 1980340"/>
                <a:gd name="connsiteX27-511" fmla="*/ 124728 w 1684040"/>
                <a:gd name="connsiteY27-512" fmla="*/ 95899 h 1980340"/>
                <a:gd name="connsiteX28-513" fmla="*/ 521266 w 1684040"/>
                <a:gd name="connsiteY28-514" fmla="*/ 0 h 1980340"/>
                <a:gd name="connsiteX29-515" fmla="*/ 982522 w 1684040"/>
                <a:gd name="connsiteY29-516" fmla="*/ 132872 h 1980340"/>
                <a:gd name="connsiteX30-517" fmla="*/ 1103719 w 1684040"/>
                <a:gd name="connsiteY30-518" fmla="*/ 502090 h 1980340"/>
                <a:gd name="connsiteX31-519" fmla="*/ 1060182 w 1684040"/>
                <a:gd name="connsiteY31-520" fmla="*/ 733150 h 1980340"/>
                <a:gd name="connsiteX32-521" fmla="*/ 907215 w 1684040"/>
                <a:gd name="connsiteY32-522" fmla="*/ 863089 h 1980340"/>
                <a:gd name="connsiteX33-523" fmla="*/ 1068419 w 1684040"/>
                <a:gd name="connsiteY33-524" fmla="*/ 982586 h 1980340"/>
                <a:gd name="connsiteX34-525" fmla="*/ 1121369 w 1684040"/>
                <a:gd name="connsiteY34-526" fmla="*/ 1371687 h 1980340"/>
                <a:gd name="connsiteX35-527" fmla="*/ 1069596 w 1684040"/>
                <a:gd name="connsiteY35-528" fmla="*/ 1724276 h 1980340"/>
                <a:gd name="connsiteX36-529" fmla="*/ 890742 w 1684040"/>
                <a:gd name="connsiteY36-530" fmla="*/ 1914998 h 1980340"/>
                <a:gd name="connsiteX37-531" fmla="*/ 1684040 w 1684040"/>
                <a:gd name="connsiteY37-532" fmla="*/ 1948394 h 1980340"/>
                <a:gd name="connsiteX0-533" fmla="*/ 21144 w 2440282"/>
                <a:gd name="connsiteY0-534" fmla="*/ 1952799 h 1952799"/>
                <a:gd name="connsiteX1-535" fmla="*/ 966279 w 2440282"/>
                <a:gd name="connsiteY1-536" fmla="*/ 1904444 h 1952799"/>
                <a:gd name="connsiteX2-537" fmla="*/ 796837 w 2440282"/>
                <a:gd name="connsiteY2-538" fmla="*/ 1718530 h 1952799"/>
                <a:gd name="connsiteX3-539" fmla="*/ 756242 w 2440282"/>
                <a:gd name="connsiteY3-540" fmla="*/ 1336700 h 1952799"/>
                <a:gd name="connsiteX4-541" fmla="*/ 756242 w 2440282"/>
                <a:gd name="connsiteY4-542" fmla="*/ 1186086 h 1952799"/>
                <a:gd name="connsiteX5-543" fmla="*/ 1231618 w 2440282"/>
                <a:gd name="connsiteY5-544" fmla="*/ 1186086 h 1952799"/>
                <a:gd name="connsiteX6-545" fmla="*/ 1231618 w 2440282"/>
                <a:gd name="connsiteY6-546" fmla="*/ 1495551 h 1952799"/>
                <a:gd name="connsiteX7-547" fmla="*/ 1246327 w 2440282"/>
                <a:gd name="connsiteY7-548" fmla="*/ 1652636 h 1952799"/>
                <a:gd name="connsiteX8-549" fmla="*/ 1311632 w 2440282"/>
                <a:gd name="connsiteY8-550" fmla="*/ 1686172 h 1952799"/>
                <a:gd name="connsiteX9-551" fmla="*/ 1384586 w 2440282"/>
                <a:gd name="connsiteY9-552" fmla="*/ 1643811 h 1952799"/>
                <a:gd name="connsiteX10-553" fmla="*/ 1402236 w 2440282"/>
                <a:gd name="connsiteY10-554" fmla="*/ 1422597 h 1952799"/>
                <a:gd name="connsiteX11-555" fmla="*/ 1402236 w 2440282"/>
                <a:gd name="connsiteY11-556" fmla="*/ 1290810 h 1952799"/>
                <a:gd name="connsiteX12-557" fmla="*/ 1377526 w 2440282"/>
                <a:gd name="connsiteY12-558" fmla="*/ 1130782 h 1952799"/>
                <a:gd name="connsiteX13-559" fmla="*/ 1304572 w 2440282"/>
                <a:gd name="connsiteY13-560" fmla="*/ 1064300 h 1952799"/>
                <a:gd name="connsiteX14-561" fmla="*/ 1117481 w 2440282"/>
                <a:gd name="connsiteY14-562" fmla="*/ 1046062 h 1952799"/>
                <a:gd name="connsiteX15-563" fmla="*/ 1117481 w 2440282"/>
                <a:gd name="connsiteY15-564" fmla="*/ 769544 h 1952799"/>
                <a:gd name="connsiteX16-565" fmla="*/ 1326929 w 2440282"/>
                <a:gd name="connsiteY16-566" fmla="*/ 756600 h 1952799"/>
                <a:gd name="connsiteX17-567" fmla="*/ 1384586 w 2440282"/>
                <a:gd name="connsiteY17-568" fmla="*/ 700120 h 1952799"/>
                <a:gd name="connsiteX18-569" fmla="*/ 1402236 w 2440282"/>
                <a:gd name="connsiteY18-570" fmla="*/ 563626 h 1952799"/>
                <a:gd name="connsiteX19-571" fmla="*/ 1402236 w 2440282"/>
                <a:gd name="connsiteY19-572" fmla="*/ 457726 h 1952799"/>
                <a:gd name="connsiteX20-573" fmla="*/ 1381644 w 2440282"/>
                <a:gd name="connsiteY20-574" fmla="*/ 325938 h 1952799"/>
                <a:gd name="connsiteX21-575" fmla="*/ 1317515 w 2440282"/>
                <a:gd name="connsiteY21-576" fmla="*/ 294168 h 1952799"/>
                <a:gd name="connsiteX22-577" fmla="*/ 1249857 w 2440282"/>
                <a:gd name="connsiteY22-578" fmla="*/ 327703 h 1952799"/>
                <a:gd name="connsiteX23-579" fmla="*/ 1231618 w 2440282"/>
                <a:gd name="connsiteY23-580" fmla="*/ 470669 h 1952799"/>
                <a:gd name="connsiteX24-581" fmla="*/ 1231618 w 2440282"/>
                <a:gd name="connsiteY24-582" fmla="*/ 627167 h 1952799"/>
                <a:gd name="connsiteX25-583" fmla="*/ 756242 w 2440282"/>
                <a:gd name="connsiteY25-584" fmla="*/ 627167 h 1952799"/>
                <a:gd name="connsiteX26-585" fmla="*/ 756242 w 2440282"/>
                <a:gd name="connsiteY26-586" fmla="*/ 464786 h 1952799"/>
                <a:gd name="connsiteX27-587" fmla="*/ 880970 w 2440282"/>
                <a:gd name="connsiteY27-588" fmla="*/ 95899 h 1952799"/>
                <a:gd name="connsiteX28-589" fmla="*/ 1277508 w 2440282"/>
                <a:gd name="connsiteY28-590" fmla="*/ 0 h 1952799"/>
                <a:gd name="connsiteX29-591" fmla="*/ 1738764 w 2440282"/>
                <a:gd name="connsiteY29-592" fmla="*/ 132872 h 1952799"/>
                <a:gd name="connsiteX30-593" fmla="*/ 1859961 w 2440282"/>
                <a:gd name="connsiteY30-594" fmla="*/ 502090 h 1952799"/>
                <a:gd name="connsiteX31-595" fmla="*/ 1816424 w 2440282"/>
                <a:gd name="connsiteY31-596" fmla="*/ 733150 h 1952799"/>
                <a:gd name="connsiteX32-597" fmla="*/ 1663457 w 2440282"/>
                <a:gd name="connsiteY32-598" fmla="*/ 863089 h 1952799"/>
                <a:gd name="connsiteX33-599" fmla="*/ 1824661 w 2440282"/>
                <a:gd name="connsiteY33-600" fmla="*/ 982586 h 1952799"/>
                <a:gd name="connsiteX34-601" fmla="*/ 1877611 w 2440282"/>
                <a:gd name="connsiteY34-602" fmla="*/ 1371687 h 1952799"/>
                <a:gd name="connsiteX35-603" fmla="*/ 1825838 w 2440282"/>
                <a:gd name="connsiteY35-604" fmla="*/ 1724276 h 1952799"/>
                <a:gd name="connsiteX36-605" fmla="*/ 1646984 w 2440282"/>
                <a:gd name="connsiteY36-606" fmla="*/ 1914998 h 1952799"/>
                <a:gd name="connsiteX37-607" fmla="*/ 2440282 w 2440282"/>
                <a:gd name="connsiteY37-608" fmla="*/ 1948394 h 1952799"/>
                <a:gd name="connsiteX0-609" fmla="*/ 0 w 2419138"/>
                <a:gd name="connsiteY0-610" fmla="*/ 1952799 h 1952799"/>
                <a:gd name="connsiteX1-611" fmla="*/ 945135 w 2419138"/>
                <a:gd name="connsiteY1-612" fmla="*/ 1904444 h 1952799"/>
                <a:gd name="connsiteX2-613" fmla="*/ 775693 w 2419138"/>
                <a:gd name="connsiteY2-614" fmla="*/ 1718530 h 1952799"/>
                <a:gd name="connsiteX3-615" fmla="*/ 735098 w 2419138"/>
                <a:gd name="connsiteY3-616" fmla="*/ 1336700 h 1952799"/>
                <a:gd name="connsiteX4-617" fmla="*/ 735098 w 2419138"/>
                <a:gd name="connsiteY4-618" fmla="*/ 1186086 h 1952799"/>
                <a:gd name="connsiteX5-619" fmla="*/ 1210474 w 2419138"/>
                <a:gd name="connsiteY5-620" fmla="*/ 1186086 h 1952799"/>
                <a:gd name="connsiteX6-621" fmla="*/ 1210474 w 2419138"/>
                <a:gd name="connsiteY6-622" fmla="*/ 1495551 h 1952799"/>
                <a:gd name="connsiteX7-623" fmla="*/ 1225183 w 2419138"/>
                <a:gd name="connsiteY7-624" fmla="*/ 1652636 h 1952799"/>
                <a:gd name="connsiteX8-625" fmla="*/ 1290488 w 2419138"/>
                <a:gd name="connsiteY8-626" fmla="*/ 1686172 h 1952799"/>
                <a:gd name="connsiteX9-627" fmla="*/ 1363442 w 2419138"/>
                <a:gd name="connsiteY9-628" fmla="*/ 1643811 h 1952799"/>
                <a:gd name="connsiteX10-629" fmla="*/ 1381092 w 2419138"/>
                <a:gd name="connsiteY10-630" fmla="*/ 1422597 h 1952799"/>
                <a:gd name="connsiteX11-631" fmla="*/ 1381092 w 2419138"/>
                <a:gd name="connsiteY11-632" fmla="*/ 1290810 h 1952799"/>
                <a:gd name="connsiteX12-633" fmla="*/ 1356382 w 2419138"/>
                <a:gd name="connsiteY12-634" fmla="*/ 1130782 h 1952799"/>
                <a:gd name="connsiteX13-635" fmla="*/ 1283428 w 2419138"/>
                <a:gd name="connsiteY13-636" fmla="*/ 1064300 h 1952799"/>
                <a:gd name="connsiteX14-637" fmla="*/ 1096337 w 2419138"/>
                <a:gd name="connsiteY14-638" fmla="*/ 1046062 h 1952799"/>
                <a:gd name="connsiteX15-639" fmla="*/ 1096337 w 2419138"/>
                <a:gd name="connsiteY15-640" fmla="*/ 769544 h 1952799"/>
                <a:gd name="connsiteX16-641" fmla="*/ 1305785 w 2419138"/>
                <a:gd name="connsiteY16-642" fmla="*/ 756600 h 1952799"/>
                <a:gd name="connsiteX17-643" fmla="*/ 1363442 w 2419138"/>
                <a:gd name="connsiteY17-644" fmla="*/ 700120 h 1952799"/>
                <a:gd name="connsiteX18-645" fmla="*/ 1381092 w 2419138"/>
                <a:gd name="connsiteY18-646" fmla="*/ 563626 h 1952799"/>
                <a:gd name="connsiteX19-647" fmla="*/ 1381092 w 2419138"/>
                <a:gd name="connsiteY19-648" fmla="*/ 457726 h 1952799"/>
                <a:gd name="connsiteX20-649" fmla="*/ 1360500 w 2419138"/>
                <a:gd name="connsiteY20-650" fmla="*/ 325938 h 1952799"/>
                <a:gd name="connsiteX21-651" fmla="*/ 1296371 w 2419138"/>
                <a:gd name="connsiteY21-652" fmla="*/ 294168 h 1952799"/>
                <a:gd name="connsiteX22-653" fmla="*/ 1228713 w 2419138"/>
                <a:gd name="connsiteY22-654" fmla="*/ 327703 h 1952799"/>
                <a:gd name="connsiteX23-655" fmla="*/ 1210474 w 2419138"/>
                <a:gd name="connsiteY23-656" fmla="*/ 470669 h 1952799"/>
                <a:gd name="connsiteX24-657" fmla="*/ 1210474 w 2419138"/>
                <a:gd name="connsiteY24-658" fmla="*/ 627167 h 1952799"/>
                <a:gd name="connsiteX25-659" fmla="*/ 735098 w 2419138"/>
                <a:gd name="connsiteY25-660" fmla="*/ 627167 h 1952799"/>
                <a:gd name="connsiteX26-661" fmla="*/ 735098 w 2419138"/>
                <a:gd name="connsiteY26-662" fmla="*/ 464786 h 1952799"/>
                <a:gd name="connsiteX27-663" fmla="*/ 859826 w 2419138"/>
                <a:gd name="connsiteY27-664" fmla="*/ 95899 h 1952799"/>
                <a:gd name="connsiteX28-665" fmla="*/ 1256364 w 2419138"/>
                <a:gd name="connsiteY28-666" fmla="*/ 0 h 1952799"/>
                <a:gd name="connsiteX29-667" fmla="*/ 1717620 w 2419138"/>
                <a:gd name="connsiteY29-668" fmla="*/ 132872 h 1952799"/>
                <a:gd name="connsiteX30-669" fmla="*/ 1838817 w 2419138"/>
                <a:gd name="connsiteY30-670" fmla="*/ 502090 h 1952799"/>
                <a:gd name="connsiteX31-671" fmla="*/ 1795280 w 2419138"/>
                <a:gd name="connsiteY31-672" fmla="*/ 733150 h 1952799"/>
                <a:gd name="connsiteX32-673" fmla="*/ 1642313 w 2419138"/>
                <a:gd name="connsiteY32-674" fmla="*/ 863089 h 1952799"/>
                <a:gd name="connsiteX33-675" fmla="*/ 1803517 w 2419138"/>
                <a:gd name="connsiteY33-676" fmla="*/ 982586 h 1952799"/>
                <a:gd name="connsiteX34-677" fmla="*/ 1856467 w 2419138"/>
                <a:gd name="connsiteY34-678" fmla="*/ 1371687 h 1952799"/>
                <a:gd name="connsiteX35-679" fmla="*/ 1804694 w 2419138"/>
                <a:gd name="connsiteY35-680" fmla="*/ 1724276 h 1952799"/>
                <a:gd name="connsiteX36-681" fmla="*/ 1625840 w 2419138"/>
                <a:gd name="connsiteY36-682" fmla="*/ 1914998 h 1952799"/>
                <a:gd name="connsiteX37-683" fmla="*/ 2419138 w 2419138"/>
                <a:gd name="connsiteY37-684" fmla="*/ 1948394 h 1952799"/>
                <a:gd name="connsiteX0-685" fmla="*/ 0 w 2446678"/>
                <a:gd name="connsiteY0-686" fmla="*/ 1919751 h 1948394"/>
                <a:gd name="connsiteX1-687" fmla="*/ 972675 w 2446678"/>
                <a:gd name="connsiteY1-688" fmla="*/ 1904444 h 1948394"/>
                <a:gd name="connsiteX2-689" fmla="*/ 803233 w 2446678"/>
                <a:gd name="connsiteY2-690" fmla="*/ 1718530 h 1948394"/>
                <a:gd name="connsiteX3-691" fmla="*/ 762638 w 2446678"/>
                <a:gd name="connsiteY3-692" fmla="*/ 1336700 h 1948394"/>
                <a:gd name="connsiteX4-693" fmla="*/ 762638 w 2446678"/>
                <a:gd name="connsiteY4-694" fmla="*/ 1186086 h 1948394"/>
                <a:gd name="connsiteX5-695" fmla="*/ 1238014 w 2446678"/>
                <a:gd name="connsiteY5-696" fmla="*/ 1186086 h 1948394"/>
                <a:gd name="connsiteX6-697" fmla="*/ 1238014 w 2446678"/>
                <a:gd name="connsiteY6-698" fmla="*/ 1495551 h 1948394"/>
                <a:gd name="connsiteX7-699" fmla="*/ 1252723 w 2446678"/>
                <a:gd name="connsiteY7-700" fmla="*/ 1652636 h 1948394"/>
                <a:gd name="connsiteX8-701" fmla="*/ 1318028 w 2446678"/>
                <a:gd name="connsiteY8-702" fmla="*/ 1686172 h 1948394"/>
                <a:gd name="connsiteX9-703" fmla="*/ 1390982 w 2446678"/>
                <a:gd name="connsiteY9-704" fmla="*/ 1643811 h 1948394"/>
                <a:gd name="connsiteX10-705" fmla="*/ 1408632 w 2446678"/>
                <a:gd name="connsiteY10-706" fmla="*/ 1422597 h 1948394"/>
                <a:gd name="connsiteX11-707" fmla="*/ 1408632 w 2446678"/>
                <a:gd name="connsiteY11-708" fmla="*/ 1290810 h 1948394"/>
                <a:gd name="connsiteX12-709" fmla="*/ 1383922 w 2446678"/>
                <a:gd name="connsiteY12-710" fmla="*/ 1130782 h 1948394"/>
                <a:gd name="connsiteX13-711" fmla="*/ 1310968 w 2446678"/>
                <a:gd name="connsiteY13-712" fmla="*/ 1064300 h 1948394"/>
                <a:gd name="connsiteX14-713" fmla="*/ 1123877 w 2446678"/>
                <a:gd name="connsiteY14-714" fmla="*/ 1046062 h 1948394"/>
                <a:gd name="connsiteX15-715" fmla="*/ 1123877 w 2446678"/>
                <a:gd name="connsiteY15-716" fmla="*/ 769544 h 1948394"/>
                <a:gd name="connsiteX16-717" fmla="*/ 1333325 w 2446678"/>
                <a:gd name="connsiteY16-718" fmla="*/ 756600 h 1948394"/>
                <a:gd name="connsiteX17-719" fmla="*/ 1390982 w 2446678"/>
                <a:gd name="connsiteY17-720" fmla="*/ 700120 h 1948394"/>
                <a:gd name="connsiteX18-721" fmla="*/ 1408632 w 2446678"/>
                <a:gd name="connsiteY18-722" fmla="*/ 563626 h 1948394"/>
                <a:gd name="connsiteX19-723" fmla="*/ 1408632 w 2446678"/>
                <a:gd name="connsiteY19-724" fmla="*/ 457726 h 1948394"/>
                <a:gd name="connsiteX20-725" fmla="*/ 1388040 w 2446678"/>
                <a:gd name="connsiteY20-726" fmla="*/ 325938 h 1948394"/>
                <a:gd name="connsiteX21-727" fmla="*/ 1323911 w 2446678"/>
                <a:gd name="connsiteY21-728" fmla="*/ 294168 h 1948394"/>
                <a:gd name="connsiteX22-729" fmla="*/ 1256253 w 2446678"/>
                <a:gd name="connsiteY22-730" fmla="*/ 327703 h 1948394"/>
                <a:gd name="connsiteX23-731" fmla="*/ 1238014 w 2446678"/>
                <a:gd name="connsiteY23-732" fmla="*/ 470669 h 1948394"/>
                <a:gd name="connsiteX24-733" fmla="*/ 1238014 w 2446678"/>
                <a:gd name="connsiteY24-734" fmla="*/ 627167 h 1948394"/>
                <a:gd name="connsiteX25-735" fmla="*/ 762638 w 2446678"/>
                <a:gd name="connsiteY25-736" fmla="*/ 627167 h 1948394"/>
                <a:gd name="connsiteX26-737" fmla="*/ 762638 w 2446678"/>
                <a:gd name="connsiteY26-738" fmla="*/ 464786 h 1948394"/>
                <a:gd name="connsiteX27-739" fmla="*/ 887366 w 2446678"/>
                <a:gd name="connsiteY27-740" fmla="*/ 95899 h 1948394"/>
                <a:gd name="connsiteX28-741" fmla="*/ 1283904 w 2446678"/>
                <a:gd name="connsiteY28-742" fmla="*/ 0 h 1948394"/>
                <a:gd name="connsiteX29-743" fmla="*/ 1745160 w 2446678"/>
                <a:gd name="connsiteY29-744" fmla="*/ 132872 h 1948394"/>
                <a:gd name="connsiteX30-745" fmla="*/ 1866357 w 2446678"/>
                <a:gd name="connsiteY30-746" fmla="*/ 502090 h 1948394"/>
                <a:gd name="connsiteX31-747" fmla="*/ 1822820 w 2446678"/>
                <a:gd name="connsiteY31-748" fmla="*/ 733150 h 1948394"/>
                <a:gd name="connsiteX32-749" fmla="*/ 1669853 w 2446678"/>
                <a:gd name="connsiteY32-750" fmla="*/ 863089 h 1948394"/>
                <a:gd name="connsiteX33-751" fmla="*/ 1831057 w 2446678"/>
                <a:gd name="connsiteY33-752" fmla="*/ 982586 h 1948394"/>
                <a:gd name="connsiteX34-753" fmla="*/ 1884007 w 2446678"/>
                <a:gd name="connsiteY34-754" fmla="*/ 1371687 h 1948394"/>
                <a:gd name="connsiteX35-755" fmla="*/ 1832234 w 2446678"/>
                <a:gd name="connsiteY35-756" fmla="*/ 1724276 h 1948394"/>
                <a:gd name="connsiteX36-757" fmla="*/ 1653380 w 2446678"/>
                <a:gd name="connsiteY36-758" fmla="*/ 1914998 h 1948394"/>
                <a:gd name="connsiteX37-759" fmla="*/ 2446678 w 2446678"/>
                <a:gd name="connsiteY37-760" fmla="*/ 1948394 h 1948394"/>
                <a:gd name="connsiteX0-761" fmla="*/ 0 w 2516447"/>
                <a:gd name="connsiteY0-762" fmla="*/ 1908735 h 1948394"/>
                <a:gd name="connsiteX1-763" fmla="*/ 1042444 w 2516447"/>
                <a:gd name="connsiteY1-764" fmla="*/ 1904444 h 1948394"/>
                <a:gd name="connsiteX2-765" fmla="*/ 873002 w 2516447"/>
                <a:gd name="connsiteY2-766" fmla="*/ 1718530 h 1948394"/>
                <a:gd name="connsiteX3-767" fmla="*/ 832407 w 2516447"/>
                <a:gd name="connsiteY3-768" fmla="*/ 1336700 h 1948394"/>
                <a:gd name="connsiteX4-769" fmla="*/ 832407 w 2516447"/>
                <a:gd name="connsiteY4-770" fmla="*/ 1186086 h 1948394"/>
                <a:gd name="connsiteX5-771" fmla="*/ 1307783 w 2516447"/>
                <a:gd name="connsiteY5-772" fmla="*/ 1186086 h 1948394"/>
                <a:gd name="connsiteX6-773" fmla="*/ 1307783 w 2516447"/>
                <a:gd name="connsiteY6-774" fmla="*/ 1495551 h 1948394"/>
                <a:gd name="connsiteX7-775" fmla="*/ 1322492 w 2516447"/>
                <a:gd name="connsiteY7-776" fmla="*/ 1652636 h 1948394"/>
                <a:gd name="connsiteX8-777" fmla="*/ 1387797 w 2516447"/>
                <a:gd name="connsiteY8-778" fmla="*/ 1686172 h 1948394"/>
                <a:gd name="connsiteX9-779" fmla="*/ 1460751 w 2516447"/>
                <a:gd name="connsiteY9-780" fmla="*/ 1643811 h 1948394"/>
                <a:gd name="connsiteX10-781" fmla="*/ 1478401 w 2516447"/>
                <a:gd name="connsiteY10-782" fmla="*/ 1422597 h 1948394"/>
                <a:gd name="connsiteX11-783" fmla="*/ 1478401 w 2516447"/>
                <a:gd name="connsiteY11-784" fmla="*/ 1290810 h 1948394"/>
                <a:gd name="connsiteX12-785" fmla="*/ 1453691 w 2516447"/>
                <a:gd name="connsiteY12-786" fmla="*/ 1130782 h 1948394"/>
                <a:gd name="connsiteX13-787" fmla="*/ 1380737 w 2516447"/>
                <a:gd name="connsiteY13-788" fmla="*/ 1064300 h 1948394"/>
                <a:gd name="connsiteX14-789" fmla="*/ 1193646 w 2516447"/>
                <a:gd name="connsiteY14-790" fmla="*/ 1046062 h 1948394"/>
                <a:gd name="connsiteX15-791" fmla="*/ 1193646 w 2516447"/>
                <a:gd name="connsiteY15-792" fmla="*/ 769544 h 1948394"/>
                <a:gd name="connsiteX16-793" fmla="*/ 1403094 w 2516447"/>
                <a:gd name="connsiteY16-794" fmla="*/ 756600 h 1948394"/>
                <a:gd name="connsiteX17-795" fmla="*/ 1460751 w 2516447"/>
                <a:gd name="connsiteY17-796" fmla="*/ 700120 h 1948394"/>
                <a:gd name="connsiteX18-797" fmla="*/ 1478401 w 2516447"/>
                <a:gd name="connsiteY18-798" fmla="*/ 563626 h 1948394"/>
                <a:gd name="connsiteX19-799" fmla="*/ 1478401 w 2516447"/>
                <a:gd name="connsiteY19-800" fmla="*/ 457726 h 1948394"/>
                <a:gd name="connsiteX20-801" fmla="*/ 1457809 w 2516447"/>
                <a:gd name="connsiteY20-802" fmla="*/ 325938 h 1948394"/>
                <a:gd name="connsiteX21-803" fmla="*/ 1393680 w 2516447"/>
                <a:gd name="connsiteY21-804" fmla="*/ 294168 h 1948394"/>
                <a:gd name="connsiteX22-805" fmla="*/ 1326022 w 2516447"/>
                <a:gd name="connsiteY22-806" fmla="*/ 327703 h 1948394"/>
                <a:gd name="connsiteX23-807" fmla="*/ 1307783 w 2516447"/>
                <a:gd name="connsiteY23-808" fmla="*/ 470669 h 1948394"/>
                <a:gd name="connsiteX24-809" fmla="*/ 1307783 w 2516447"/>
                <a:gd name="connsiteY24-810" fmla="*/ 627167 h 1948394"/>
                <a:gd name="connsiteX25-811" fmla="*/ 832407 w 2516447"/>
                <a:gd name="connsiteY25-812" fmla="*/ 627167 h 1948394"/>
                <a:gd name="connsiteX26-813" fmla="*/ 832407 w 2516447"/>
                <a:gd name="connsiteY26-814" fmla="*/ 464786 h 1948394"/>
                <a:gd name="connsiteX27-815" fmla="*/ 957135 w 2516447"/>
                <a:gd name="connsiteY27-816" fmla="*/ 95899 h 1948394"/>
                <a:gd name="connsiteX28-817" fmla="*/ 1353673 w 2516447"/>
                <a:gd name="connsiteY28-818" fmla="*/ 0 h 1948394"/>
                <a:gd name="connsiteX29-819" fmla="*/ 1814929 w 2516447"/>
                <a:gd name="connsiteY29-820" fmla="*/ 132872 h 1948394"/>
                <a:gd name="connsiteX30-821" fmla="*/ 1936126 w 2516447"/>
                <a:gd name="connsiteY30-822" fmla="*/ 502090 h 1948394"/>
                <a:gd name="connsiteX31-823" fmla="*/ 1892589 w 2516447"/>
                <a:gd name="connsiteY31-824" fmla="*/ 733150 h 1948394"/>
                <a:gd name="connsiteX32-825" fmla="*/ 1739622 w 2516447"/>
                <a:gd name="connsiteY32-826" fmla="*/ 863089 h 1948394"/>
                <a:gd name="connsiteX33-827" fmla="*/ 1900826 w 2516447"/>
                <a:gd name="connsiteY33-828" fmla="*/ 982586 h 1948394"/>
                <a:gd name="connsiteX34-829" fmla="*/ 1953776 w 2516447"/>
                <a:gd name="connsiteY34-830" fmla="*/ 1371687 h 1948394"/>
                <a:gd name="connsiteX35-831" fmla="*/ 1902003 w 2516447"/>
                <a:gd name="connsiteY35-832" fmla="*/ 1724276 h 1948394"/>
                <a:gd name="connsiteX36-833" fmla="*/ 1723149 w 2516447"/>
                <a:gd name="connsiteY36-834" fmla="*/ 1914998 h 1948394"/>
                <a:gd name="connsiteX37-835" fmla="*/ 2516447 w 2516447"/>
                <a:gd name="connsiteY37-836" fmla="*/ 1948394 h 1948394"/>
                <a:gd name="connsiteX0-837" fmla="*/ 0 w 2516447"/>
                <a:gd name="connsiteY0-838" fmla="*/ 1908735 h 1948394"/>
                <a:gd name="connsiteX1-839" fmla="*/ 1042444 w 2516447"/>
                <a:gd name="connsiteY1-840" fmla="*/ 1904444 h 1948394"/>
                <a:gd name="connsiteX2-841" fmla="*/ 873002 w 2516447"/>
                <a:gd name="connsiteY2-842" fmla="*/ 1718530 h 1948394"/>
                <a:gd name="connsiteX3-843" fmla="*/ 832407 w 2516447"/>
                <a:gd name="connsiteY3-844" fmla="*/ 1336700 h 1948394"/>
                <a:gd name="connsiteX4-845" fmla="*/ 832407 w 2516447"/>
                <a:gd name="connsiteY4-846" fmla="*/ 1186086 h 1948394"/>
                <a:gd name="connsiteX5-847" fmla="*/ 1307783 w 2516447"/>
                <a:gd name="connsiteY5-848" fmla="*/ 1186086 h 1948394"/>
                <a:gd name="connsiteX6-849" fmla="*/ 1307783 w 2516447"/>
                <a:gd name="connsiteY6-850" fmla="*/ 1495551 h 1948394"/>
                <a:gd name="connsiteX7-851" fmla="*/ 1322492 w 2516447"/>
                <a:gd name="connsiteY7-852" fmla="*/ 1652636 h 1948394"/>
                <a:gd name="connsiteX8-853" fmla="*/ 1387797 w 2516447"/>
                <a:gd name="connsiteY8-854" fmla="*/ 1686172 h 1948394"/>
                <a:gd name="connsiteX9-855" fmla="*/ 1460751 w 2516447"/>
                <a:gd name="connsiteY9-856" fmla="*/ 1643811 h 1948394"/>
                <a:gd name="connsiteX10-857" fmla="*/ 1478401 w 2516447"/>
                <a:gd name="connsiteY10-858" fmla="*/ 1422597 h 1948394"/>
                <a:gd name="connsiteX11-859" fmla="*/ 1478401 w 2516447"/>
                <a:gd name="connsiteY11-860" fmla="*/ 1290810 h 1948394"/>
                <a:gd name="connsiteX12-861" fmla="*/ 1453691 w 2516447"/>
                <a:gd name="connsiteY12-862" fmla="*/ 1130782 h 1948394"/>
                <a:gd name="connsiteX13-863" fmla="*/ 1380737 w 2516447"/>
                <a:gd name="connsiteY13-864" fmla="*/ 1064300 h 1948394"/>
                <a:gd name="connsiteX14-865" fmla="*/ 1193646 w 2516447"/>
                <a:gd name="connsiteY14-866" fmla="*/ 1046062 h 1948394"/>
                <a:gd name="connsiteX15-867" fmla="*/ 1193646 w 2516447"/>
                <a:gd name="connsiteY15-868" fmla="*/ 769544 h 1948394"/>
                <a:gd name="connsiteX16-869" fmla="*/ 1403094 w 2516447"/>
                <a:gd name="connsiteY16-870" fmla="*/ 756600 h 1948394"/>
                <a:gd name="connsiteX17-871" fmla="*/ 1460751 w 2516447"/>
                <a:gd name="connsiteY17-872" fmla="*/ 700120 h 1948394"/>
                <a:gd name="connsiteX18-873" fmla="*/ 1478401 w 2516447"/>
                <a:gd name="connsiteY18-874" fmla="*/ 563626 h 1948394"/>
                <a:gd name="connsiteX19-875" fmla="*/ 1478401 w 2516447"/>
                <a:gd name="connsiteY19-876" fmla="*/ 457726 h 1948394"/>
                <a:gd name="connsiteX20-877" fmla="*/ 1457809 w 2516447"/>
                <a:gd name="connsiteY20-878" fmla="*/ 325938 h 1948394"/>
                <a:gd name="connsiteX21-879" fmla="*/ 1393680 w 2516447"/>
                <a:gd name="connsiteY21-880" fmla="*/ 294168 h 1948394"/>
                <a:gd name="connsiteX22-881" fmla="*/ 1326022 w 2516447"/>
                <a:gd name="connsiteY22-882" fmla="*/ 327703 h 1948394"/>
                <a:gd name="connsiteX23-883" fmla="*/ 1307783 w 2516447"/>
                <a:gd name="connsiteY23-884" fmla="*/ 470669 h 1948394"/>
                <a:gd name="connsiteX24-885" fmla="*/ 1307783 w 2516447"/>
                <a:gd name="connsiteY24-886" fmla="*/ 627167 h 1948394"/>
                <a:gd name="connsiteX25-887" fmla="*/ 832407 w 2516447"/>
                <a:gd name="connsiteY25-888" fmla="*/ 627167 h 1948394"/>
                <a:gd name="connsiteX26-889" fmla="*/ 832407 w 2516447"/>
                <a:gd name="connsiteY26-890" fmla="*/ 464786 h 1948394"/>
                <a:gd name="connsiteX27-891" fmla="*/ 957135 w 2516447"/>
                <a:gd name="connsiteY27-892" fmla="*/ 95899 h 1948394"/>
                <a:gd name="connsiteX28-893" fmla="*/ 1353673 w 2516447"/>
                <a:gd name="connsiteY28-894" fmla="*/ 0 h 1948394"/>
                <a:gd name="connsiteX29-895" fmla="*/ 1814929 w 2516447"/>
                <a:gd name="connsiteY29-896" fmla="*/ 132872 h 1948394"/>
                <a:gd name="connsiteX30-897" fmla="*/ 1936126 w 2516447"/>
                <a:gd name="connsiteY30-898" fmla="*/ 502090 h 1948394"/>
                <a:gd name="connsiteX31-899" fmla="*/ 1892589 w 2516447"/>
                <a:gd name="connsiteY31-900" fmla="*/ 733150 h 1948394"/>
                <a:gd name="connsiteX32-901" fmla="*/ 1739622 w 2516447"/>
                <a:gd name="connsiteY32-902" fmla="*/ 863089 h 1948394"/>
                <a:gd name="connsiteX33-903" fmla="*/ 1900826 w 2516447"/>
                <a:gd name="connsiteY33-904" fmla="*/ 982586 h 1948394"/>
                <a:gd name="connsiteX34-905" fmla="*/ 1953776 w 2516447"/>
                <a:gd name="connsiteY34-906" fmla="*/ 1371687 h 1948394"/>
                <a:gd name="connsiteX35-907" fmla="*/ 1902003 w 2516447"/>
                <a:gd name="connsiteY35-908" fmla="*/ 1724276 h 1948394"/>
                <a:gd name="connsiteX36-909" fmla="*/ 1723149 w 2516447"/>
                <a:gd name="connsiteY36-910" fmla="*/ 1914998 h 1948394"/>
                <a:gd name="connsiteX37-911" fmla="*/ 2516447 w 2516447"/>
                <a:gd name="connsiteY37-912" fmla="*/ 1948394 h 1948394"/>
                <a:gd name="connsiteX0-913" fmla="*/ 0 w 2516447"/>
                <a:gd name="connsiteY0-914" fmla="*/ 1908735 h 1948394"/>
                <a:gd name="connsiteX1-915" fmla="*/ 1042444 w 2516447"/>
                <a:gd name="connsiteY1-916" fmla="*/ 1904444 h 1948394"/>
                <a:gd name="connsiteX2-917" fmla="*/ 873002 w 2516447"/>
                <a:gd name="connsiteY2-918" fmla="*/ 1718530 h 1948394"/>
                <a:gd name="connsiteX3-919" fmla="*/ 832407 w 2516447"/>
                <a:gd name="connsiteY3-920" fmla="*/ 1336700 h 1948394"/>
                <a:gd name="connsiteX4-921" fmla="*/ 832407 w 2516447"/>
                <a:gd name="connsiteY4-922" fmla="*/ 1186086 h 1948394"/>
                <a:gd name="connsiteX5-923" fmla="*/ 1307783 w 2516447"/>
                <a:gd name="connsiteY5-924" fmla="*/ 1186086 h 1948394"/>
                <a:gd name="connsiteX6-925" fmla="*/ 1307783 w 2516447"/>
                <a:gd name="connsiteY6-926" fmla="*/ 1495551 h 1948394"/>
                <a:gd name="connsiteX7-927" fmla="*/ 1322492 w 2516447"/>
                <a:gd name="connsiteY7-928" fmla="*/ 1652636 h 1948394"/>
                <a:gd name="connsiteX8-929" fmla="*/ 1387797 w 2516447"/>
                <a:gd name="connsiteY8-930" fmla="*/ 1686172 h 1948394"/>
                <a:gd name="connsiteX9-931" fmla="*/ 1460751 w 2516447"/>
                <a:gd name="connsiteY9-932" fmla="*/ 1643811 h 1948394"/>
                <a:gd name="connsiteX10-933" fmla="*/ 1478401 w 2516447"/>
                <a:gd name="connsiteY10-934" fmla="*/ 1422597 h 1948394"/>
                <a:gd name="connsiteX11-935" fmla="*/ 1478401 w 2516447"/>
                <a:gd name="connsiteY11-936" fmla="*/ 1290810 h 1948394"/>
                <a:gd name="connsiteX12-937" fmla="*/ 1453691 w 2516447"/>
                <a:gd name="connsiteY12-938" fmla="*/ 1130782 h 1948394"/>
                <a:gd name="connsiteX13-939" fmla="*/ 1380737 w 2516447"/>
                <a:gd name="connsiteY13-940" fmla="*/ 1064300 h 1948394"/>
                <a:gd name="connsiteX14-941" fmla="*/ 1193646 w 2516447"/>
                <a:gd name="connsiteY14-942" fmla="*/ 1046062 h 1948394"/>
                <a:gd name="connsiteX15-943" fmla="*/ 1193646 w 2516447"/>
                <a:gd name="connsiteY15-944" fmla="*/ 769544 h 1948394"/>
                <a:gd name="connsiteX16-945" fmla="*/ 1403094 w 2516447"/>
                <a:gd name="connsiteY16-946" fmla="*/ 756600 h 1948394"/>
                <a:gd name="connsiteX17-947" fmla="*/ 1460751 w 2516447"/>
                <a:gd name="connsiteY17-948" fmla="*/ 700120 h 1948394"/>
                <a:gd name="connsiteX18-949" fmla="*/ 1478401 w 2516447"/>
                <a:gd name="connsiteY18-950" fmla="*/ 563626 h 1948394"/>
                <a:gd name="connsiteX19-951" fmla="*/ 1478401 w 2516447"/>
                <a:gd name="connsiteY19-952" fmla="*/ 457726 h 1948394"/>
                <a:gd name="connsiteX20-953" fmla="*/ 1457809 w 2516447"/>
                <a:gd name="connsiteY20-954" fmla="*/ 325938 h 1948394"/>
                <a:gd name="connsiteX21-955" fmla="*/ 1393680 w 2516447"/>
                <a:gd name="connsiteY21-956" fmla="*/ 294168 h 1948394"/>
                <a:gd name="connsiteX22-957" fmla="*/ 1326022 w 2516447"/>
                <a:gd name="connsiteY22-958" fmla="*/ 327703 h 1948394"/>
                <a:gd name="connsiteX23-959" fmla="*/ 1307783 w 2516447"/>
                <a:gd name="connsiteY23-960" fmla="*/ 470669 h 1948394"/>
                <a:gd name="connsiteX24-961" fmla="*/ 1307783 w 2516447"/>
                <a:gd name="connsiteY24-962" fmla="*/ 627167 h 1948394"/>
                <a:gd name="connsiteX25-963" fmla="*/ 832407 w 2516447"/>
                <a:gd name="connsiteY25-964" fmla="*/ 627167 h 1948394"/>
                <a:gd name="connsiteX26-965" fmla="*/ 832407 w 2516447"/>
                <a:gd name="connsiteY26-966" fmla="*/ 464786 h 1948394"/>
                <a:gd name="connsiteX27-967" fmla="*/ 957135 w 2516447"/>
                <a:gd name="connsiteY27-968" fmla="*/ 95899 h 1948394"/>
                <a:gd name="connsiteX28-969" fmla="*/ 1353673 w 2516447"/>
                <a:gd name="connsiteY28-970" fmla="*/ 0 h 1948394"/>
                <a:gd name="connsiteX29-971" fmla="*/ 1814929 w 2516447"/>
                <a:gd name="connsiteY29-972" fmla="*/ 132872 h 1948394"/>
                <a:gd name="connsiteX30-973" fmla="*/ 1936126 w 2516447"/>
                <a:gd name="connsiteY30-974" fmla="*/ 502090 h 1948394"/>
                <a:gd name="connsiteX31-975" fmla="*/ 1892589 w 2516447"/>
                <a:gd name="connsiteY31-976" fmla="*/ 733150 h 1948394"/>
                <a:gd name="connsiteX32-977" fmla="*/ 1739622 w 2516447"/>
                <a:gd name="connsiteY32-978" fmla="*/ 863089 h 1948394"/>
                <a:gd name="connsiteX33-979" fmla="*/ 1900826 w 2516447"/>
                <a:gd name="connsiteY33-980" fmla="*/ 982586 h 1948394"/>
                <a:gd name="connsiteX34-981" fmla="*/ 1953776 w 2516447"/>
                <a:gd name="connsiteY34-982" fmla="*/ 1371687 h 1948394"/>
                <a:gd name="connsiteX35-983" fmla="*/ 1902003 w 2516447"/>
                <a:gd name="connsiteY35-984" fmla="*/ 1724276 h 1948394"/>
                <a:gd name="connsiteX36-985" fmla="*/ 1723149 w 2516447"/>
                <a:gd name="connsiteY36-986" fmla="*/ 1914998 h 1948394"/>
                <a:gd name="connsiteX37-987" fmla="*/ 2516447 w 2516447"/>
                <a:gd name="connsiteY37-988" fmla="*/ 1948394 h 1948394"/>
                <a:gd name="connsiteX0-989" fmla="*/ 0 w 2516447"/>
                <a:gd name="connsiteY0-990" fmla="*/ 1908735 h 1948394"/>
                <a:gd name="connsiteX1-991" fmla="*/ 1042444 w 2516447"/>
                <a:gd name="connsiteY1-992" fmla="*/ 1904444 h 1948394"/>
                <a:gd name="connsiteX2-993" fmla="*/ 873002 w 2516447"/>
                <a:gd name="connsiteY2-994" fmla="*/ 1718530 h 1948394"/>
                <a:gd name="connsiteX3-995" fmla="*/ 832407 w 2516447"/>
                <a:gd name="connsiteY3-996" fmla="*/ 1336700 h 1948394"/>
                <a:gd name="connsiteX4-997" fmla="*/ 832407 w 2516447"/>
                <a:gd name="connsiteY4-998" fmla="*/ 1186086 h 1948394"/>
                <a:gd name="connsiteX5-999" fmla="*/ 1307783 w 2516447"/>
                <a:gd name="connsiteY5-1000" fmla="*/ 1186086 h 1948394"/>
                <a:gd name="connsiteX6-1001" fmla="*/ 1307783 w 2516447"/>
                <a:gd name="connsiteY6-1002" fmla="*/ 1495551 h 1948394"/>
                <a:gd name="connsiteX7-1003" fmla="*/ 1322492 w 2516447"/>
                <a:gd name="connsiteY7-1004" fmla="*/ 1652636 h 1948394"/>
                <a:gd name="connsiteX8-1005" fmla="*/ 1387797 w 2516447"/>
                <a:gd name="connsiteY8-1006" fmla="*/ 1686172 h 1948394"/>
                <a:gd name="connsiteX9-1007" fmla="*/ 1460751 w 2516447"/>
                <a:gd name="connsiteY9-1008" fmla="*/ 1643811 h 1948394"/>
                <a:gd name="connsiteX10-1009" fmla="*/ 1478401 w 2516447"/>
                <a:gd name="connsiteY10-1010" fmla="*/ 1422597 h 1948394"/>
                <a:gd name="connsiteX11-1011" fmla="*/ 1478401 w 2516447"/>
                <a:gd name="connsiteY11-1012" fmla="*/ 1290810 h 1948394"/>
                <a:gd name="connsiteX12-1013" fmla="*/ 1453691 w 2516447"/>
                <a:gd name="connsiteY12-1014" fmla="*/ 1130782 h 1948394"/>
                <a:gd name="connsiteX13-1015" fmla="*/ 1380737 w 2516447"/>
                <a:gd name="connsiteY13-1016" fmla="*/ 1064300 h 1948394"/>
                <a:gd name="connsiteX14-1017" fmla="*/ 1193646 w 2516447"/>
                <a:gd name="connsiteY14-1018" fmla="*/ 1046062 h 1948394"/>
                <a:gd name="connsiteX15-1019" fmla="*/ 1193646 w 2516447"/>
                <a:gd name="connsiteY15-1020" fmla="*/ 769544 h 1948394"/>
                <a:gd name="connsiteX16-1021" fmla="*/ 1403094 w 2516447"/>
                <a:gd name="connsiteY16-1022" fmla="*/ 756600 h 1948394"/>
                <a:gd name="connsiteX17-1023" fmla="*/ 1460751 w 2516447"/>
                <a:gd name="connsiteY17-1024" fmla="*/ 700120 h 1948394"/>
                <a:gd name="connsiteX18-1025" fmla="*/ 1478401 w 2516447"/>
                <a:gd name="connsiteY18-1026" fmla="*/ 563626 h 1948394"/>
                <a:gd name="connsiteX19-1027" fmla="*/ 1478401 w 2516447"/>
                <a:gd name="connsiteY19-1028" fmla="*/ 457726 h 1948394"/>
                <a:gd name="connsiteX20-1029" fmla="*/ 1457809 w 2516447"/>
                <a:gd name="connsiteY20-1030" fmla="*/ 325938 h 1948394"/>
                <a:gd name="connsiteX21-1031" fmla="*/ 1393680 w 2516447"/>
                <a:gd name="connsiteY21-1032" fmla="*/ 294168 h 1948394"/>
                <a:gd name="connsiteX22-1033" fmla="*/ 1326022 w 2516447"/>
                <a:gd name="connsiteY22-1034" fmla="*/ 327703 h 1948394"/>
                <a:gd name="connsiteX23-1035" fmla="*/ 1307783 w 2516447"/>
                <a:gd name="connsiteY23-1036" fmla="*/ 470669 h 1948394"/>
                <a:gd name="connsiteX24-1037" fmla="*/ 1307783 w 2516447"/>
                <a:gd name="connsiteY24-1038" fmla="*/ 627167 h 1948394"/>
                <a:gd name="connsiteX25-1039" fmla="*/ 832407 w 2516447"/>
                <a:gd name="connsiteY25-1040" fmla="*/ 627167 h 1948394"/>
                <a:gd name="connsiteX26-1041" fmla="*/ 832407 w 2516447"/>
                <a:gd name="connsiteY26-1042" fmla="*/ 464786 h 1948394"/>
                <a:gd name="connsiteX27-1043" fmla="*/ 957135 w 2516447"/>
                <a:gd name="connsiteY27-1044" fmla="*/ 95899 h 1948394"/>
                <a:gd name="connsiteX28-1045" fmla="*/ 1353673 w 2516447"/>
                <a:gd name="connsiteY28-1046" fmla="*/ 0 h 1948394"/>
                <a:gd name="connsiteX29-1047" fmla="*/ 1814929 w 2516447"/>
                <a:gd name="connsiteY29-1048" fmla="*/ 132872 h 1948394"/>
                <a:gd name="connsiteX30-1049" fmla="*/ 1936126 w 2516447"/>
                <a:gd name="connsiteY30-1050" fmla="*/ 502090 h 1948394"/>
                <a:gd name="connsiteX31-1051" fmla="*/ 1892589 w 2516447"/>
                <a:gd name="connsiteY31-1052" fmla="*/ 733150 h 1948394"/>
                <a:gd name="connsiteX32-1053" fmla="*/ 1739622 w 2516447"/>
                <a:gd name="connsiteY32-1054" fmla="*/ 863089 h 1948394"/>
                <a:gd name="connsiteX33-1055" fmla="*/ 1900826 w 2516447"/>
                <a:gd name="connsiteY33-1056" fmla="*/ 982586 h 1948394"/>
                <a:gd name="connsiteX34-1057" fmla="*/ 1953776 w 2516447"/>
                <a:gd name="connsiteY34-1058" fmla="*/ 1371687 h 1948394"/>
                <a:gd name="connsiteX35-1059" fmla="*/ 1902003 w 2516447"/>
                <a:gd name="connsiteY35-1060" fmla="*/ 1724276 h 1948394"/>
                <a:gd name="connsiteX36-1061" fmla="*/ 1723149 w 2516447"/>
                <a:gd name="connsiteY36-1062" fmla="*/ 1914998 h 1948394"/>
                <a:gd name="connsiteX37-1063" fmla="*/ 2516447 w 2516447"/>
                <a:gd name="connsiteY37-1064" fmla="*/ 1948394 h 1948394"/>
                <a:gd name="connsiteX0-1065" fmla="*/ 0 w 2523791"/>
                <a:gd name="connsiteY0-1066" fmla="*/ 1905063 h 1948394"/>
                <a:gd name="connsiteX1-1067" fmla="*/ 1049788 w 2523791"/>
                <a:gd name="connsiteY1-1068" fmla="*/ 1904444 h 1948394"/>
                <a:gd name="connsiteX2-1069" fmla="*/ 880346 w 2523791"/>
                <a:gd name="connsiteY2-1070" fmla="*/ 1718530 h 1948394"/>
                <a:gd name="connsiteX3-1071" fmla="*/ 839751 w 2523791"/>
                <a:gd name="connsiteY3-1072" fmla="*/ 1336700 h 1948394"/>
                <a:gd name="connsiteX4-1073" fmla="*/ 839751 w 2523791"/>
                <a:gd name="connsiteY4-1074" fmla="*/ 1186086 h 1948394"/>
                <a:gd name="connsiteX5-1075" fmla="*/ 1315127 w 2523791"/>
                <a:gd name="connsiteY5-1076" fmla="*/ 1186086 h 1948394"/>
                <a:gd name="connsiteX6-1077" fmla="*/ 1315127 w 2523791"/>
                <a:gd name="connsiteY6-1078" fmla="*/ 1495551 h 1948394"/>
                <a:gd name="connsiteX7-1079" fmla="*/ 1329836 w 2523791"/>
                <a:gd name="connsiteY7-1080" fmla="*/ 1652636 h 1948394"/>
                <a:gd name="connsiteX8-1081" fmla="*/ 1395141 w 2523791"/>
                <a:gd name="connsiteY8-1082" fmla="*/ 1686172 h 1948394"/>
                <a:gd name="connsiteX9-1083" fmla="*/ 1468095 w 2523791"/>
                <a:gd name="connsiteY9-1084" fmla="*/ 1643811 h 1948394"/>
                <a:gd name="connsiteX10-1085" fmla="*/ 1485745 w 2523791"/>
                <a:gd name="connsiteY10-1086" fmla="*/ 1422597 h 1948394"/>
                <a:gd name="connsiteX11-1087" fmla="*/ 1485745 w 2523791"/>
                <a:gd name="connsiteY11-1088" fmla="*/ 1290810 h 1948394"/>
                <a:gd name="connsiteX12-1089" fmla="*/ 1461035 w 2523791"/>
                <a:gd name="connsiteY12-1090" fmla="*/ 1130782 h 1948394"/>
                <a:gd name="connsiteX13-1091" fmla="*/ 1388081 w 2523791"/>
                <a:gd name="connsiteY13-1092" fmla="*/ 1064300 h 1948394"/>
                <a:gd name="connsiteX14-1093" fmla="*/ 1200990 w 2523791"/>
                <a:gd name="connsiteY14-1094" fmla="*/ 1046062 h 1948394"/>
                <a:gd name="connsiteX15-1095" fmla="*/ 1200990 w 2523791"/>
                <a:gd name="connsiteY15-1096" fmla="*/ 769544 h 1948394"/>
                <a:gd name="connsiteX16-1097" fmla="*/ 1410438 w 2523791"/>
                <a:gd name="connsiteY16-1098" fmla="*/ 756600 h 1948394"/>
                <a:gd name="connsiteX17-1099" fmla="*/ 1468095 w 2523791"/>
                <a:gd name="connsiteY17-1100" fmla="*/ 700120 h 1948394"/>
                <a:gd name="connsiteX18-1101" fmla="*/ 1485745 w 2523791"/>
                <a:gd name="connsiteY18-1102" fmla="*/ 563626 h 1948394"/>
                <a:gd name="connsiteX19-1103" fmla="*/ 1485745 w 2523791"/>
                <a:gd name="connsiteY19-1104" fmla="*/ 457726 h 1948394"/>
                <a:gd name="connsiteX20-1105" fmla="*/ 1465153 w 2523791"/>
                <a:gd name="connsiteY20-1106" fmla="*/ 325938 h 1948394"/>
                <a:gd name="connsiteX21-1107" fmla="*/ 1401024 w 2523791"/>
                <a:gd name="connsiteY21-1108" fmla="*/ 294168 h 1948394"/>
                <a:gd name="connsiteX22-1109" fmla="*/ 1333366 w 2523791"/>
                <a:gd name="connsiteY22-1110" fmla="*/ 327703 h 1948394"/>
                <a:gd name="connsiteX23-1111" fmla="*/ 1315127 w 2523791"/>
                <a:gd name="connsiteY23-1112" fmla="*/ 470669 h 1948394"/>
                <a:gd name="connsiteX24-1113" fmla="*/ 1315127 w 2523791"/>
                <a:gd name="connsiteY24-1114" fmla="*/ 627167 h 1948394"/>
                <a:gd name="connsiteX25-1115" fmla="*/ 839751 w 2523791"/>
                <a:gd name="connsiteY25-1116" fmla="*/ 627167 h 1948394"/>
                <a:gd name="connsiteX26-1117" fmla="*/ 839751 w 2523791"/>
                <a:gd name="connsiteY26-1118" fmla="*/ 464786 h 1948394"/>
                <a:gd name="connsiteX27-1119" fmla="*/ 964479 w 2523791"/>
                <a:gd name="connsiteY27-1120" fmla="*/ 95899 h 1948394"/>
                <a:gd name="connsiteX28-1121" fmla="*/ 1361017 w 2523791"/>
                <a:gd name="connsiteY28-1122" fmla="*/ 0 h 1948394"/>
                <a:gd name="connsiteX29-1123" fmla="*/ 1822273 w 2523791"/>
                <a:gd name="connsiteY29-1124" fmla="*/ 132872 h 1948394"/>
                <a:gd name="connsiteX30-1125" fmla="*/ 1943470 w 2523791"/>
                <a:gd name="connsiteY30-1126" fmla="*/ 502090 h 1948394"/>
                <a:gd name="connsiteX31-1127" fmla="*/ 1899933 w 2523791"/>
                <a:gd name="connsiteY31-1128" fmla="*/ 733150 h 1948394"/>
                <a:gd name="connsiteX32-1129" fmla="*/ 1746966 w 2523791"/>
                <a:gd name="connsiteY32-1130" fmla="*/ 863089 h 1948394"/>
                <a:gd name="connsiteX33-1131" fmla="*/ 1908170 w 2523791"/>
                <a:gd name="connsiteY33-1132" fmla="*/ 982586 h 1948394"/>
                <a:gd name="connsiteX34-1133" fmla="*/ 1961120 w 2523791"/>
                <a:gd name="connsiteY34-1134" fmla="*/ 1371687 h 1948394"/>
                <a:gd name="connsiteX35-1135" fmla="*/ 1909347 w 2523791"/>
                <a:gd name="connsiteY35-1136" fmla="*/ 1724276 h 1948394"/>
                <a:gd name="connsiteX36-1137" fmla="*/ 1730493 w 2523791"/>
                <a:gd name="connsiteY36-1138" fmla="*/ 1914998 h 1948394"/>
                <a:gd name="connsiteX37-1139" fmla="*/ 2523791 w 2523791"/>
                <a:gd name="connsiteY37-1140" fmla="*/ 1948394 h 1948394"/>
                <a:gd name="connsiteX0-1141" fmla="*/ 0 w 2523791"/>
                <a:gd name="connsiteY0-1142" fmla="*/ 1905063 h 1948394"/>
                <a:gd name="connsiteX1-1143" fmla="*/ 1049788 w 2523791"/>
                <a:gd name="connsiteY1-1144" fmla="*/ 1904444 h 1948394"/>
                <a:gd name="connsiteX2-1145" fmla="*/ 880346 w 2523791"/>
                <a:gd name="connsiteY2-1146" fmla="*/ 1718530 h 1948394"/>
                <a:gd name="connsiteX3-1147" fmla="*/ 839751 w 2523791"/>
                <a:gd name="connsiteY3-1148" fmla="*/ 1336700 h 1948394"/>
                <a:gd name="connsiteX4-1149" fmla="*/ 839751 w 2523791"/>
                <a:gd name="connsiteY4-1150" fmla="*/ 1186086 h 1948394"/>
                <a:gd name="connsiteX5-1151" fmla="*/ 1315127 w 2523791"/>
                <a:gd name="connsiteY5-1152" fmla="*/ 1186086 h 1948394"/>
                <a:gd name="connsiteX6-1153" fmla="*/ 1315127 w 2523791"/>
                <a:gd name="connsiteY6-1154" fmla="*/ 1495551 h 1948394"/>
                <a:gd name="connsiteX7-1155" fmla="*/ 1329836 w 2523791"/>
                <a:gd name="connsiteY7-1156" fmla="*/ 1652636 h 1948394"/>
                <a:gd name="connsiteX8-1157" fmla="*/ 1395141 w 2523791"/>
                <a:gd name="connsiteY8-1158" fmla="*/ 1686172 h 1948394"/>
                <a:gd name="connsiteX9-1159" fmla="*/ 1468095 w 2523791"/>
                <a:gd name="connsiteY9-1160" fmla="*/ 1643811 h 1948394"/>
                <a:gd name="connsiteX10-1161" fmla="*/ 1485745 w 2523791"/>
                <a:gd name="connsiteY10-1162" fmla="*/ 1422597 h 1948394"/>
                <a:gd name="connsiteX11-1163" fmla="*/ 1485745 w 2523791"/>
                <a:gd name="connsiteY11-1164" fmla="*/ 1290810 h 1948394"/>
                <a:gd name="connsiteX12-1165" fmla="*/ 1461035 w 2523791"/>
                <a:gd name="connsiteY12-1166" fmla="*/ 1130782 h 1948394"/>
                <a:gd name="connsiteX13-1167" fmla="*/ 1388081 w 2523791"/>
                <a:gd name="connsiteY13-1168" fmla="*/ 1064300 h 1948394"/>
                <a:gd name="connsiteX14-1169" fmla="*/ 1200990 w 2523791"/>
                <a:gd name="connsiteY14-1170" fmla="*/ 1046062 h 1948394"/>
                <a:gd name="connsiteX15-1171" fmla="*/ 1200990 w 2523791"/>
                <a:gd name="connsiteY15-1172" fmla="*/ 769544 h 1948394"/>
                <a:gd name="connsiteX16-1173" fmla="*/ 1410438 w 2523791"/>
                <a:gd name="connsiteY16-1174" fmla="*/ 756600 h 1948394"/>
                <a:gd name="connsiteX17-1175" fmla="*/ 1468095 w 2523791"/>
                <a:gd name="connsiteY17-1176" fmla="*/ 700120 h 1948394"/>
                <a:gd name="connsiteX18-1177" fmla="*/ 1485745 w 2523791"/>
                <a:gd name="connsiteY18-1178" fmla="*/ 563626 h 1948394"/>
                <a:gd name="connsiteX19-1179" fmla="*/ 1485745 w 2523791"/>
                <a:gd name="connsiteY19-1180" fmla="*/ 457726 h 1948394"/>
                <a:gd name="connsiteX20-1181" fmla="*/ 1465153 w 2523791"/>
                <a:gd name="connsiteY20-1182" fmla="*/ 325938 h 1948394"/>
                <a:gd name="connsiteX21-1183" fmla="*/ 1401024 w 2523791"/>
                <a:gd name="connsiteY21-1184" fmla="*/ 294168 h 1948394"/>
                <a:gd name="connsiteX22-1185" fmla="*/ 1333366 w 2523791"/>
                <a:gd name="connsiteY22-1186" fmla="*/ 327703 h 1948394"/>
                <a:gd name="connsiteX23-1187" fmla="*/ 1315127 w 2523791"/>
                <a:gd name="connsiteY23-1188" fmla="*/ 470669 h 1948394"/>
                <a:gd name="connsiteX24-1189" fmla="*/ 1315127 w 2523791"/>
                <a:gd name="connsiteY24-1190" fmla="*/ 627167 h 1948394"/>
                <a:gd name="connsiteX25-1191" fmla="*/ 839751 w 2523791"/>
                <a:gd name="connsiteY25-1192" fmla="*/ 627167 h 1948394"/>
                <a:gd name="connsiteX26-1193" fmla="*/ 839751 w 2523791"/>
                <a:gd name="connsiteY26-1194" fmla="*/ 464786 h 1948394"/>
                <a:gd name="connsiteX27-1195" fmla="*/ 964479 w 2523791"/>
                <a:gd name="connsiteY27-1196" fmla="*/ 95899 h 1948394"/>
                <a:gd name="connsiteX28-1197" fmla="*/ 1361017 w 2523791"/>
                <a:gd name="connsiteY28-1198" fmla="*/ 0 h 1948394"/>
                <a:gd name="connsiteX29-1199" fmla="*/ 1822273 w 2523791"/>
                <a:gd name="connsiteY29-1200" fmla="*/ 132872 h 1948394"/>
                <a:gd name="connsiteX30-1201" fmla="*/ 1943470 w 2523791"/>
                <a:gd name="connsiteY30-1202" fmla="*/ 502090 h 1948394"/>
                <a:gd name="connsiteX31-1203" fmla="*/ 1899933 w 2523791"/>
                <a:gd name="connsiteY31-1204" fmla="*/ 733150 h 1948394"/>
                <a:gd name="connsiteX32-1205" fmla="*/ 1746966 w 2523791"/>
                <a:gd name="connsiteY32-1206" fmla="*/ 863089 h 1948394"/>
                <a:gd name="connsiteX33-1207" fmla="*/ 1908170 w 2523791"/>
                <a:gd name="connsiteY33-1208" fmla="*/ 982586 h 1948394"/>
                <a:gd name="connsiteX34-1209" fmla="*/ 1961120 w 2523791"/>
                <a:gd name="connsiteY34-1210" fmla="*/ 1371687 h 1948394"/>
                <a:gd name="connsiteX35-1211" fmla="*/ 1909347 w 2523791"/>
                <a:gd name="connsiteY35-1212" fmla="*/ 1724276 h 1948394"/>
                <a:gd name="connsiteX36-1213" fmla="*/ 1730493 w 2523791"/>
                <a:gd name="connsiteY36-1214" fmla="*/ 1914998 h 1948394"/>
                <a:gd name="connsiteX37-1215" fmla="*/ 2523791 w 2523791"/>
                <a:gd name="connsiteY37-1216" fmla="*/ 1948394 h 1948394"/>
                <a:gd name="connsiteX0-1217" fmla="*/ 0 w 2523791"/>
                <a:gd name="connsiteY0-1218" fmla="*/ 1905063 h 1948394"/>
                <a:gd name="connsiteX1-1219" fmla="*/ 1049788 w 2523791"/>
                <a:gd name="connsiteY1-1220" fmla="*/ 1904444 h 1948394"/>
                <a:gd name="connsiteX2-1221" fmla="*/ 880346 w 2523791"/>
                <a:gd name="connsiteY2-1222" fmla="*/ 1718530 h 1948394"/>
                <a:gd name="connsiteX3-1223" fmla="*/ 839751 w 2523791"/>
                <a:gd name="connsiteY3-1224" fmla="*/ 1336700 h 1948394"/>
                <a:gd name="connsiteX4-1225" fmla="*/ 839751 w 2523791"/>
                <a:gd name="connsiteY4-1226" fmla="*/ 1186086 h 1948394"/>
                <a:gd name="connsiteX5-1227" fmla="*/ 1315127 w 2523791"/>
                <a:gd name="connsiteY5-1228" fmla="*/ 1186086 h 1948394"/>
                <a:gd name="connsiteX6-1229" fmla="*/ 1315127 w 2523791"/>
                <a:gd name="connsiteY6-1230" fmla="*/ 1495551 h 1948394"/>
                <a:gd name="connsiteX7-1231" fmla="*/ 1329836 w 2523791"/>
                <a:gd name="connsiteY7-1232" fmla="*/ 1652636 h 1948394"/>
                <a:gd name="connsiteX8-1233" fmla="*/ 1395141 w 2523791"/>
                <a:gd name="connsiteY8-1234" fmla="*/ 1686172 h 1948394"/>
                <a:gd name="connsiteX9-1235" fmla="*/ 1468095 w 2523791"/>
                <a:gd name="connsiteY9-1236" fmla="*/ 1643811 h 1948394"/>
                <a:gd name="connsiteX10-1237" fmla="*/ 1485745 w 2523791"/>
                <a:gd name="connsiteY10-1238" fmla="*/ 1422597 h 1948394"/>
                <a:gd name="connsiteX11-1239" fmla="*/ 1485745 w 2523791"/>
                <a:gd name="connsiteY11-1240" fmla="*/ 1290810 h 1948394"/>
                <a:gd name="connsiteX12-1241" fmla="*/ 1461035 w 2523791"/>
                <a:gd name="connsiteY12-1242" fmla="*/ 1130782 h 1948394"/>
                <a:gd name="connsiteX13-1243" fmla="*/ 1388081 w 2523791"/>
                <a:gd name="connsiteY13-1244" fmla="*/ 1064300 h 1948394"/>
                <a:gd name="connsiteX14-1245" fmla="*/ 1200990 w 2523791"/>
                <a:gd name="connsiteY14-1246" fmla="*/ 1046062 h 1948394"/>
                <a:gd name="connsiteX15-1247" fmla="*/ 1200990 w 2523791"/>
                <a:gd name="connsiteY15-1248" fmla="*/ 769544 h 1948394"/>
                <a:gd name="connsiteX16-1249" fmla="*/ 1410438 w 2523791"/>
                <a:gd name="connsiteY16-1250" fmla="*/ 756600 h 1948394"/>
                <a:gd name="connsiteX17-1251" fmla="*/ 1468095 w 2523791"/>
                <a:gd name="connsiteY17-1252" fmla="*/ 700120 h 1948394"/>
                <a:gd name="connsiteX18-1253" fmla="*/ 1485745 w 2523791"/>
                <a:gd name="connsiteY18-1254" fmla="*/ 563626 h 1948394"/>
                <a:gd name="connsiteX19-1255" fmla="*/ 1485745 w 2523791"/>
                <a:gd name="connsiteY19-1256" fmla="*/ 457726 h 1948394"/>
                <a:gd name="connsiteX20-1257" fmla="*/ 1465153 w 2523791"/>
                <a:gd name="connsiteY20-1258" fmla="*/ 325938 h 1948394"/>
                <a:gd name="connsiteX21-1259" fmla="*/ 1401024 w 2523791"/>
                <a:gd name="connsiteY21-1260" fmla="*/ 294168 h 1948394"/>
                <a:gd name="connsiteX22-1261" fmla="*/ 1333366 w 2523791"/>
                <a:gd name="connsiteY22-1262" fmla="*/ 327703 h 1948394"/>
                <a:gd name="connsiteX23-1263" fmla="*/ 1315127 w 2523791"/>
                <a:gd name="connsiteY23-1264" fmla="*/ 470669 h 1948394"/>
                <a:gd name="connsiteX24-1265" fmla="*/ 1315127 w 2523791"/>
                <a:gd name="connsiteY24-1266" fmla="*/ 627167 h 1948394"/>
                <a:gd name="connsiteX25-1267" fmla="*/ 839751 w 2523791"/>
                <a:gd name="connsiteY25-1268" fmla="*/ 627167 h 1948394"/>
                <a:gd name="connsiteX26-1269" fmla="*/ 839751 w 2523791"/>
                <a:gd name="connsiteY26-1270" fmla="*/ 464786 h 1948394"/>
                <a:gd name="connsiteX27-1271" fmla="*/ 964479 w 2523791"/>
                <a:gd name="connsiteY27-1272" fmla="*/ 95899 h 1948394"/>
                <a:gd name="connsiteX28-1273" fmla="*/ 1361017 w 2523791"/>
                <a:gd name="connsiteY28-1274" fmla="*/ 0 h 1948394"/>
                <a:gd name="connsiteX29-1275" fmla="*/ 1822273 w 2523791"/>
                <a:gd name="connsiteY29-1276" fmla="*/ 132872 h 1948394"/>
                <a:gd name="connsiteX30-1277" fmla="*/ 1943470 w 2523791"/>
                <a:gd name="connsiteY30-1278" fmla="*/ 502090 h 1948394"/>
                <a:gd name="connsiteX31-1279" fmla="*/ 1899933 w 2523791"/>
                <a:gd name="connsiteY31-1280" fmla="*/ 733150 h 1948394"/>
                <a:gd name="connsiteX32-1281" fmla="*/ 1746966 w 2523791"/>
                <a:gd name="connsiteY32-1282" fmla="*/ 863089 h 1948394"/>
                <a:gd name="connsiteX33-1283" fmla="*/ 1908170 w 2523791"/>
                <a:gd name="connsiteY33-1284" fmla="*/ 982586 h 1948394"/>
                <a:gd name="connsiteX34-1285" fmla="*/ 1961120 w 2523791"/>
                <a:gd name="connsiteY34-1286" fmla="*/ 1371687 h 1948394"/>
                <a:gd name="connsiteX35-1287" fmla="*/ 1909347 w 2523791"/>
                <a:gd name="connsiteY35-1288" fmla="*/ 1724276 h 1948394"/>
                <a:gd name="connsiteX36-1289" fmla="*/ 1730493 w 2523791"/>
                <a:gd name="connsiteY36-1290" fmla="*/ 1914998 h 1948394"/>
                <a:gd name="connsiteX37-1291" fmla="*/ 2523791 w 2523791"/>
                <a:gd name="connsiteY37-1292" fmla="*/ 1948394 h 1948394"/>
                <a:gd name="connsiteX0-1293" fmla="*/ 0 w 2523791"/>
                <a:gd name="connsiteY0-1294" fmla="*/ 1905063 h 1948394"/>
                <a:gd name="connsiteX1-1295" fmla="*/ 1049788 w 2523791"/>
                <a:gd name="connsiteY1-1296" fmla="*/ 1904444 h 1948394"/>
                <a:gd name="connsiteX2-1297" fmla="*/ 880346 w 2523791"/>
                <a:gd name="connsiteY2-1298" fmla="*/ 1718530 h 1948394"/>
                <a:gd name="connsiteX3-1299" fmla="*/ 839751 w 2523791"/>
                <a:gd name="connsiteY3-1300" fmla="*/ 1336700 h 1948394"/>
                <a:gd name="connsiteX4-1301" fmla="*/ 839751 w 2523791"/>
                <a:gd name="connsiteY4-1302" fmla="*/ 1186086 h 1948394"/>
                <a:gd name="connsiteX5-1303" fmla="*/ 1315127 w 2523791"/>
                <a:gd name="connsiteY5-1304" fmla="*/ 1186086 h 1948394"/>
                <a:gd name="connsiteX6-1305" fmla="*/ 1315127 w 2523791"/>
                <a:gd name="connsiteY6-1306" fmla="*/ 1495551 h 1948394"/>
                <a:gd name="connsiteX7-1307" fmla="*/ 1329836 w 2523791"/>
                <a:gd name="connsiteY7-1308" fmla="*/ 1652636 h 1948394"/>
                <a:gd name="connsiteX8-1309" fmla="*/ 1395141 w 2523791"/>
                <a:gd name="connsiteY8-1310" fmla="*/ 1686172 h 1948394"/>
                <a:gd name="connsiteX9-1311" fmla="*/ 1468095 w 2523791"/>
                <a:gd name="connsiteY9-1312" fmla="*/ 1643811 h 1948394"/>
                <a:gd name="connsiteX10-1313" fmla="*/ 1485745 w 2523791"/>
                <a:gd name="connsiteY10-1314" fmla="*/ 1422597 h 1948394"/>
                <a:gd name="connsiteX11-1315" fmla="*/ 1485745 w 2523791"/>
                <a:gd name="connsiteY11-1316" fmla="*/ 1290810 h 1948394"/>
                <a:gd name="connsiteX12-1317" fmla="*/ 1461035 w 2523791"/>
                <a:gd name="connsiteY12-1318" fmla="*/ 1130782 h 1948394"/>
                <a:gd name="connsiteX13-1319" fmla="*/ 1388081 w 2523791"/>
                <a:gd name="connsiteY13-1320" fmla="*/ 1064300 h 1948394"/>
                <a:gd name="connsiteX14-1321" fmla="*/ 1200990 w 2523791"/>
                <a:gd name="connsiteY14-1322" fmla="*/ 1046062 h 1948394"/>
                <a:gd name="connsiteX15-1323" fmla="*/ 1200990 w 2523791"/>
                <a:gd name="connsiteY15-1324" fmla="*/ 769544 h 1948394"/>
                <a:gd name="connsiteX16-1325" fmla="*/ 1410438 w 2523791"/>
                <a:gd name="connsiteY16-1326" fmla="*/ 756600 h 1948394"/>
                <a:gd name="connsiteX17-1327" fmla="*/ 1468095 w 2523791"/>
                <a:gd name="connsiteY17-1328" fmla="*/ 700120 h 1948394"/>
                <a:gd name="connsiteX18-1329" fmla="*/ 1485745 w 2523791"/>
                <a:gd name="connsiteY18-1330" fmla="*/ 563626 h 1948394"/>
                <a:gd name="connsiteX19-1331" fmla="*/ 1485745 w 2523791"/>
                <a:gd name="connsiteY19-1332" fmla="*/ 457726 h 1948394"/>
                <a:gd name="connsiteX20-1333" fmla="*/ 1465153 w 2523791"/>
                <a:gd name="connsiteY20-1334" fmla="*/ 325938 h 1948394"/>
                <a:gd name="connsiteX21-1335" fmla="*/ 1401024 w 2523791"/>
                <a:gd name="connsiteY21-1336" fmla="*/ 294168 h 1948394"/>
                <a:gd name="connsiteX22-1337" fmla="*/ 1333366 w 2523791"/>
                <a:gd name="connsiteY22-1338" fmla="*/ 327703 h 1948394"/>
                <a:gd name="connsiteX23-1339" fmla="*/ 1315127 w 2523791"/>
                <a:gd name="connsiteY23-1340" fmla="*/ 470669 h 1948394"/>
                <a:gd name="connsiteX24-1341" fmla="*/ 1315127 w 2523791"/>
                <a:gd name="connsiteY24-1342" fmla="*/ 627167 h 1948394"/>
                <a:gd name="connsiteX25-1343" fmla="*/ 839751 w 2523791"/>
                <a:gd name="connsiteY25-1344" fmla="*/ 627167 h 1948394"/>
                <a:gd name="connsiteX26-1345" fmla="*/ 839751 w 2523791"/>
                <a:gd name="connsiteY26-1346" fmla="*/ 464786 h 1948394"/>
                <a:gd name="connsiteX27-1347" fmla="*/ 964479 w 2523791"/>
                <a:gd name="connsiteY27-1348" fmla="*/ 95899 h 1948394"/>
                <a:gd name="connsiteX28-1349" fmla="*/ 1361017 w 2523791"/>
                <a:gd name="connsiteY28-1350" fmla="*/ 0 h 1948394"/>
                <a:gd name="connsiteX29-1351" fmla="*/ 1822273 w 2523791"/>
                <a:gd name="connsiteY29-1352" fmla="*/ 132872 h 1948394"/>
                <a:gd name="connsiteX30-1353" fmla="*/ 1943470 w 2523791"/>
                <a:gd name="connsiteY30-1354" fmla="*/ 502090 h 1948394"/>
                <a:gd name="connsiteX31-1355" fmla="*/ 1899933 w 2523791"/>
                <a:gd name="connsiteY31-1356" fmla="*/ 733150 h 1948394"/>
                <a:gd name="connsiteX32-1357" fmla="*/ 1746966 w 2523791"/>
                <a:gd name="connsiteY32-1358" fmla="*/ 863089 h 1948394"/>
                <a:gd name="connsiteX33-1359" fmla="*/ 1908170 w 2523791"/>
                <a:gd name="connsiteY33-1360" fmla="*/ 982586 h 1948394"/>
                <a:gd name="connsiteX34-1361" fmla="*/ 1961120 w 2523791"/>
                <a:gd name="connsiteY34-1362" fmla="*/ 1371687 h 1948394"/>
                <a:gd name="connsiteX35-1363" fmla="*/ 1909347 w 2523791"/>
                <a:gd name="connsiteY35-1364" fmla="*/ 1724276 h 1948394"/>
                <a:gd name="connsiteX36-1365" fmla="*/ 1730493 w 2523791"/>
                <a:gd name="connsiteY36-1366" fmla="*/ 1914998 h 1948394"/>
                <a:gd name="connsiteX37-1367" fmla="*/ 2523791 w 2523791"/>
                <a:gd name="connsiteY37-1368" fmla="*/ 1948394 h 1948394"/>
                <a:gd name="connsiteX0-1369" fmla="*/ 0 w 2542151"/>
                <a:gd name="connsiteY0-1370" fmla="*/ 1905063 h 1914998"/>
                <a:gd name="connsiteX1-1371" fmla="*/ 1049788 w 2542151"/>
                <a:gd name="connsiteY1-1372" fmla="*/ 1904444 h 1914998"/>
                <a:gd name="connsiteX2-1373" fmla="*/ 880346 w 2542151"/>
                <a:gd name="connsiteY2-1374" fmla="*/ 1718530 h 1914998"/>
                <a:gd name="connsiteX3-1375" fmla="*/ 839751 w 2542151"/>
                <a:gd name="connsiteY3-1376" fmla="*/ 1336700 h 1914998"/>
                <a:gd name="connsiteX4-1377" fmla="*/ 839751 w 2542151"/>
                <a:gd name="connsiteY4-1378" fmla="*/ 1186086 h 1914998"/>
                <a:gd name="connsiteX5-1379" fmla="*/ 1315127 w 2542151"/>
                <a:gd name="connsiteY5-1380" fmla="*/ 1186086 h 1914998"/>
                <a:gd name="connsiteX6-1381" fmla="*/ 1315127 w 2542151"/>
                <a:gd name="connsiteY6-1382" fmla="*/ 1495551 h 1914998"/>
                <a:gd name="connsiteX7-1383" fmla="*/ 1329836 w 2542151"/>
                <a:gd name="connsiteY7-1384" fmla="*/ 1652636 h 1914998"/>
                <a:gd name="connsiteX8-1385" fmla="*/ 1395141 w 2542151"/>
                <a:gd name="connsiteY8-1386" fmla="*/ 1686172 h 1914998"/>
                <a:gd name="connsiteX9-1387" fmla="*/ 1468095 w 2542151"/>
                <a:gd name="connsiteY9-1388" fmla="*/ 1643811 h 1914998"/>
                <a:gd name="connsiteX10-1389" fmla="*/ 1485745 w 2542151"/>
                <a:gd name="connsiteY10-1390" fmla="*/ 1422597 h 1914998"/>
                <a:gd name="connsiteX11-1391" fmla="*/ 1485745 w 2542151"/>
                <a:gd name="connsiteY11-1392" fmla="*/ 1290810 h 1914998"/>
                <a:gd name="connsiteX12-1393" fmla="*/ 1461035 w 2542151"/>
                <a:gd name="connsiteY12-1394" fmla="*/ 1130782 h 1914998"/>
                <a:gd name="connsiteX13-1395" fmla="*/ 1388081 w 2542151"/>
                <a:gd name="connsiteY13-1396" fmla="*/ 1064300 h 1914998"/>
                <a:gd name="connsiteX14-1397" fmla="*/ 1200990 w 2542151"/>
                <a:gd name="connsiteY14-1398" fmla="*/ 1046062 h 1914998"/>
                <a:gd name="connsiteX15-1399" fmla="*/ 1200990 w 2542151"/>
                <a:gd name="connsiteY15-1400" fmla="*/ 769544 h 1914998"/>
                <a:gd name="connsiteX16-1401" fmla="*/ 1410438 w 2542151"/>
                <a:gd name="connsiteY16-1402" fmla="*/ 756600 h 1914998"/>
                <a:gd name="connsiteX17-1403" fmla="*/ 1468095 w 2542151"/>
                <a:gd name="connsiteY17-1404" fmla="*/ 700120 h 1914998"/>
                <a:gd name="connsiteX18-1405" fmla="*/ 1485745 w 2542151"/>
                <a:gd name="connsiteY18-1406" fmla="*/ 563626 h 1914998"/>
                <a:gd name="connsiteX19-1407" fmla="*/ 1485745 w 2542151"/>
                <a:gd name="connsiteY19-1408" fmla="*/ 457726 h 1914998"/>
                <a:gd name="connsiteX20-1409" fmla="*/ 1465153 w 2542151"/>
                <a:gd name="connsiteY20-1410" fmla="*/ 325938 h 1914998"/>
                <a:gd name="connsiteX21-1411" fmla="*/ 1401024 w 2542151"/>
                <a:gd name="connsiteY21-1412" fmla="*/ 294168 h 1914998"/>
                <a:gd name="connsiteX22-1413" fmla="*/ 1333366 w 2542151"/>
                <a:gd name="connsiteY22-1414" fmla="*/ 327703 h 1914998"/>
                <a:gd name="connsiteX23-1415" fmla="*/ 1315127 w 2542151"/>
                <a:gd name="connsiteY23-1416" fmla="*/ 470669 h 1914998"/>
                <a:gd name="connsiteX24-1417" fmla="*/ 1315127 w 2542151"/>
                <a:gd name="connsiteY24-1418" fmla="*/ 627167 h 1914998"/>
                <a:gd name="connsiteX25-1419" fmla="*/ 839751 w 2542151"/>
                <a:gd name="connsiteY25-1420" fmla="*/ 627167 h 1914998"/>
                <a:gd name="connsiteX26-1421" fmla="*/ 839751 w 2542151"/>
                <a:gd name="connsiteY26-1422" fmla="*/ 464786 h 1914998"/>
                <a:gd name="connsiteX27-1423" fmla="*/ 964479 w 2542151"/>
                <a:gd name="connsiteY27-1424" fmla="*/ 95899 h 1914998"/>
                <a:gd name="connsiteX28-1425" fmla="*/ 1361017 w 2542151"/>
                <a:gd name="connsiteY28-1426" fmla="*/ 0 h 1914998"/>
                <a:gd name="connsiteX29-1427" fmla="*/ 1822273 w 2542151"/>
                <a:gd name="connsiteY29-1428" fmla="*/ 132872 h 1914998"/>
                <a:gd name="connsiteX30-1429" fmla="*/ 1943470 w 2542151"/>
                <a:gd name="connsiteY30-1430" fmla="*/ 502090 h 1914998"/>
                <a:gd name="connsiteX31-1431" fmla="*/ 1899933 w 2542151"/>
                <a:gd name="connsiteY31-1432" fmla="*/ 733150 h 1914998"/>
                <a:gd name="connsiteX32-1433" fmla="*/ 1746966 w 2542151"/>
                <a:gd name="connsiteY32-1434" fmla="*/ 863089 h 1914998"/>
                <a:gd name="connsiteX33-1435" fmla="*/ 1908170 w 2542151"/>
                <a:gd name="connsiteY33-1436" fmla="*/ 982586 h 1914998"/>
                <a:gd name="connsiteX34-1437" fmla="*/ 1961120 w 2542151"/>
                <a:gd name="connsiteY34-1438" fmla="*/ 1371687 h 1914998"/>
                <a:gd name="connsiteX35-1439" fmla="*/ 1909347 w 2542151"/>
                <a:gd name="connsiteY35-1440" fmla="*/ 1724276 h 1914998"/>
                <a:gd name="connsiteX36-1441" fmla="*/ 1730493 w 2542151"/>
                <a:gd name="connsiteY36-1442" fmla="*/ 1914998 h 1914998"/>
                <a:gd name="connsiteX37-1443" fmla="*/ 2542151 w 2542151"/>
                <a:gd name="connsiteY37-1444" fmla="*/ 1911674 h 1914998"/>
                <a:gd name="connsiteX0-1445" fmla="*/ 0 w 2542151"/>
                <a:gd name="connsiteY0-1446" fmla="*/ 1905063 h 1914998"/>
                <a:gd name="connsiteX1-1447" fmla="*/ 1049788 w 2542151"/>
                <a:gd name="connsiteY1-1448" fmla="*/ 1904444 h 1914998"/>
                <a:gd name="connsiteX2-1449" fmla="*/ 880346 w 2542151"/>
                <a:gd name="connsiteY2-1450" fmla="*/ 1718530 h 1914998"/>
                <a:gd name="connsiteX3-1451" fmla="*/ 839751 w 2542151"/>
                <a:gd name="connsiteY3-1452" fmla="*/ 1336700 h 1914998"/>
                <a:gd name="connsiteX4-1453" fmla="*/ 839751 w 2542151"/>
                <a:gd name="connsiteY4-1454" fmla="*/ 1186086 h 1914998"/>
                <a:gd name="connsiteX5-1455" fmla="*/ 1315127 w 2542151"/>
                <a:gd name="connsiteY5-1456" fmla="*/ 1186086 h 1914998"/>
                <a:gd name="connsiteX6-1457" fmla="*/ 1315127 w 2542151"/>
                <a:gd name="connsiteY6-1458" fmla="*/ 1495551 h 1914998"/>
                <a:gd name="connsiteX7-1459" fmla="*/ 1329836 w 2542151"/>
                <a:gd name="connsiteY7-1460" fmla="*/ 1652636 h 1914998"/>
                <a:gd name="connsiteX8-1461" fmla="*/ 1395141 w 2542151"/>
                <a:gd name="connsiteY8-1462" fmla="*/ 1686172 h 1914998"/>
                <a:gd name="connsiteX9-1463" fmla="*/ 1468095 w 2542151"/>
                <a:gd name="connsiteY9-1464" fmla="*/ 1643811 h 1914998"/>
                <a:gd name="connsiteX10-1465" fmla="*/ 1485745 w 2542151"/>
                <a:gd name="connsiteY10-1466" fmla="*/ 1422597 h 1914998"/>
                <a:gd name="connsiteX11-1467" fmla="*/ 1485745 w 2542151"/>
                <a:gd name="connsiteY11-1468" fmla="*/ 1290810 h 1914998"/>
                <a:gd name="connsiteX12-1469" fmla="*/ 1461035 w 2542151"/>
                <a:gd name="connsiteY12-1470" fmla="*/ 1130782 h 1914998"/>
                <a:gd name="connsiteX13-1471" fmla="*/ 1388081 w 2542151"/>
                <a:gd name="connsiteY13-1472" fmla="*/ 1064300 h 1914998"/>
                <a:gd name="connsiteX14-1473" fmla="*/ 1200990 w 2542151"/>
                <a:gd name="connsiteY14-1474" fmla="*/ 1046062 h 1914998"/>
                <a:gd name="connsiteX15-1475" fmla="*/ 1200990 w 2542151"/>
                <a:gd name="connsiteY15-1476" fmla="*/ 769544 h 1914998"/>
                <a:gd name="connsiteX16-1477" fmla="*/ 1410438 w 2542151"/>
                <a:gd name="connsiteY16-1478" fmla="*/ 756600 h 1914998"/>
                <a:gd name="connsiteX17-1479" fmla="*/ 1468095 w 2542151"/>
                <a:gd name="connsiteY17-1480" fmla="*/ 700120 h 1914998"/>
                <a:gd name="connsiteX18-1481" fmla="*/ 1485745 w 2542151"/>
                <a:gd name="connsiteY18-1482" fmla="*/ 563626 h 1914998"/>
                <a:gd name="connsiteX19-1483" fmla="*/ 1485745 w 2542151"/>
                <a:gd name="connsiteY19-1484" fmla="*/ 457726 h 1914998"/>
                <a:gd name="connsiteX20-1485" fmla="*/ 1465153 w 2542151"/>
                <a:gd name="connsiteY20-1486" fmla="*/ 325938 h 1914998"/>
                <a:gd name="connsiteX21-1487" fmla="*/ 1401024 w 2542151"/>
                <a:gd name="connsiteY21-1488" fmla="*/ 294168 h 1914998"/>
                <a:gd name="connsiteX22-1489" fmla="*/ 1333366 w 2542151"/>
                <a:gd name="connsiteY22-1490" fmla="*/ 327703 h 1914998"/>
                <a:gd name="connsiteX23-1491" fmla="*/ 1315127 w 2542151"/>
                <a:gd name="connsiteY23-1492" fmla="*/ 470669 h 1914998"/>
                <a:gd name="connsiteX24-1493" fmla="*/ 1315127 w 2542151"/>
                <a:gd name="connsiteY24-1494" fmla="*/ 627167 h 1914998"/>
                <a:gd name="connsiteX25-1495" fmla="*/ 839751 w 2542151"/>
                <a:gd name="connsiteY25-1496" fmla="*/ 627167 h 1914998"/>
                <a:gd name="connsiteX26-1497" fmla="*/ 839751 w 2542151"/>
                <a:gd name="connsiteY26-1498" fmla="*/ 464786 h 1914998"/>
                <a:gd name="connsiteX27-1499" fmla="*/ 964479 w 2542151"/>
                <a:gd name="connsiteY27-1500" fmla="*/ 95899 h 1914998"/>
                <a:gd name="connsiteX28-1501" fmla="*/ 1361017 w 2542151"/>
                <a:gd name="connsiteY28-1502" fmla="*/ 0 h 1914998"/>
                <a:gd name="connsiteX29-1503" fmla="*/ 1822273 w 2542151"/>
                <a:gd name="connsiteY29-1504" fmla="*/ 132872 h 1914998"/>
                <a:gd name="connsiteX30-1505" fmla="*/ 1943470 w 2542151"/>
                <a:gd name="connsiteY30-1506" fmla="*/ 502090 h 1914998"/>
                <a:gd name="connsiteX31-1507" fmla="*/ 1899933 w 2542151"/>
                <a:gd name="connsiteY31-1508" fmla="*/ 733150 h 1914998"/>
                <a:gd name="connsiteX32-1509" fmla="*/ 1746966 w 2542151"/>
                <a:gd name="connsiteY32-1510" fmla="*/ 863089 h 1914998"/>
                <a:gd name="connsiteX33-1511" fmla="*/ 1908170 w 2542151"/>
                <a:gd name="connsiteY33-1512" fmla="*/ 982586 h 1914998"/>
                <a:gd name="connsiteX34-1513" fmla="*/ 1961120 w 2542151"/>
                <a:gd name="connsiteY34-1514" fmla="*/ 1371687 h 1914998"/>
                <a:gd name="connsiteX35-1515" fmla="*/ 1909347 w 2542151"/>
                <a:gd name="connsiteY35-1516" fmla="*/ 1724276 h 1914998"/>
                <a:gd name="connsiteX36-1517" fmla="*/ 1730493 w 2542151"/>
                <a:gd name="connsiteY36-1518" fmla="*/ 1914998 h 1914998"/>
                <a:gd name="connsiteX37-1519" fmla="*/ 2542151 w 2542151"/>
                <a:gd name="connsiteY37-1520" fmla="*/ 1911674 h 1914998"/>
                <a:gd name="connsiteX0-1521" fmla="*/ 0 w 2542151"/>
                <a:gd name="connsiteY0-1522" fmla="*/ 1905063 h 1915032"/>
                <a:gd name="connsiteX1-1523" fmla="*/ 1049788 w 2542151"/>
                <a:gd name="connsiteY1-1524" fmla="*/ 1904444 h 1915032"/>
                <a:gd name="connsiteX2-1525" fmla="*/ 880346 w 2542151"/>
                <a:gd name="connsiteY2-1526" fmla="*/ 1718530 h 1915032"/>
                <a:gd name="connsiteX3-1527" fmla="*/ 839751 w 2542151"/>
                <a:gd name="connsiteY3-1528" fmla="*/ 1336700 h 1915032"/>
                <a:gd name="connsiteX4-1529" fmla="*/ 839751 w 2542151"/>
                <a:gd name="connsiteY4-1530" fmla="*/ 1186086 h 1915032"/>
                <a:gd name="connsiteX5-1531" fmla="*/ 1315127 w 2542151"/>
                <a:gd name="connsiteY5-1532" fmla="*/ 1186086 h 1915032"/>
                <a:gd name="connsiteX6-1533" fmla="*/ 1315127 w 2542151"/>
                <a:gd name="connsiteY6-1534" fmla="*/ 1495551 h 1915032"/>
                <a:gd name="connsiteX7-1535" fmla="*/ 1329836 w 2542151"/>
                <a:gd name="connsiteY7-1536" fmla="*/ 1652636 h 1915032"/>
                <a:gd name="connsiteX8-1537" fmla="*/ 1395141 w 2542151"/>
                <a:gd name="connsiteY8-1538" fmla="*/ 1686172 h 1915032"/>
                <a:gd name="connsiteX9-1539" fmla="*/ 1468095 w 2542151"/>
                <a:gd name="connsiteY9-1540" fmla="*/ 1643811 h 1915032"/>
                <a:gd name="connsiteX10-1541" fmla="*/ 1485745 w 2542151"/>
                <a:gd name="connsiteY10-1542" fmla="*/ 1422597 h 1915032"/>
                <a:gd name="connsiteX11-1543" fmla="*/ 1485745 w 2542151"/>
                <a:gd name="connsiteY11-1544" fmla="*/ 1290810 h 1915032"/>
                <a:gd name="connsiteX12-1545" fmla="*/ 1461035 w 2542151"/>
                <a:gd name="connsiteY12-1546" fmla="*/ 1130782 h 1915032"/>
                <a:gd name="connsiteX13-1547" fmla="*/ 1388081 w 2542151"/>
                <a:gd name="connsiteY13-1548" fmla="*/ 1064300 h 1915032"/>
                <a:gd name="connsiteX14-1549" fmla="*/ 1200990 w 2542151"/>
                <a:gd name="connsiteY14-1550" fmla="*/ 1046062 h 1915032"/>
                <a:gd name="connsiteX15-1551" fmla="*/ 1200990 w 2542151"/>
                <a:gd name="connsiteY15-1552" fmla="*/ 769544 h 1915032"/>
                <a:gd name="connsiteX16-1553" fmla="*/ 1410438 w 2542151"/>
                <a:gd name="connsiteY16-1554" fmla="*/ 756600 h 1915032"/>
                <a:gd name="connsiteX17-1555" fmla="*/ 1468095 w 2542151"/>
                <a:gd name="connsiteY17-1556" fmla="*/ 700120 h 1915032"/>
                <a:gd name="connsiteX18-1557" fmla="*/ 1485745 w 2542151"/>
                <a:gd name="connsiteY18-1558" fmla="*/ 563626 h 1915032"/>
                <a:gd name="connsiteX19-1559" fmla="*/ 1485745 w 2542151"/>
                <a:gd name="connsiteY19-1560" fmla="*/ 457726 h 1915032"/>
                <a:gd name="connsiteX20-1561" fmla="*/ 1465153 w 2542151"/>
                <a:gd name="connsiteY20-1562" fmla="*/ 325938 h 1915032"/>
                <a:gd name="connsiteX21-1563" fmla="*/ 1401024 w 2542151"/>
                <a:gd name="connsiteY21-1564" fmla="*/ 294168 h 1915032"/>
                <a:gd name="connsiteX22-1565" fmla="*/ 1333366 w 2542151"/>
                <a:gd name="connsiteY22-1566" fmla="*/ 327703 h 1915032"/>
                <a:gd name="connsiteX23-1567" fmla="*/ 1315127 w 2542151"/>
                <a:gd name="connsiteY23-1568" fmla="*/ 470669 h 1915032"/>
                <a:gd name="connsiteX24-1569" fmla="*/ 1315127 w 2542151"/>
                <a:gd name="connsiteY24-1570" fmla="*/ 627167 h 1915032"/>
                <a:gd name="connsiteX25-1571" fmla="*/ 839751 w 2542151"/>
                <a:gd name="connsiteY25-1572" fmla="*/ 627167 h 1915032"/>
                <a:gd name="connsiteX26-1573" fmla="*/ 839751 w 2542151"/>
                <a:gd name="connsiteY26-1574" fmla="*/ 464786 h 1915032"/>
                <a:gd name="connsiteX27-1575" fmla="*/ 964479 w 2542151"/>
                <a:gd name="connsiteY27-1576" fmla="*/ 95899 h 1915032"/>
                <a:gd name="connsiteX28-1577" fmla="*/ 1361017 w 2542151"/>
                <a:gd name="connsiteY28-1578" fmla="*/ 0 h 1915032"/>
                <a:gd name="connsiteX29-1579" fmla="*/ 1822273 w 2542151"/>
                <a:gd name="connsiteY29-1580" fmla="*/ 132872 h 1915032"/>
                <a:gd name="connsiteX30-1581" fmla="*/ 1943470 w 2542151"/>
                <a:gd name="connsiteY30-1582" fmla="*/ 502090 h 1915032"/>
                <a:gd name="connsiteX31-1583" fmla="*/ 1899933 w 2542151"/>
                <a:gd name="connsiteY31-1584" fmla="*/ 733150 h 1915032"/>
                <a:gd name="connsiteX32-1585" fmla="*/ 1746966 w 2542151"/>
                <a:gd name="connsiteY32-1586" fmla="*/ 863089 h 1915032"/>
                <a:gd name="connsiteX33-1587" fmla="*/ 1908170 w 2542151"/>
                <a:gd name="connsiteY33-1588" fmla="*/ 982586 h 1915032"/>
                <a:gd name="connsiteX34-1589" fmla="*/ 1961120 w 2542151"/>
                <a:gd name="connsiteY34-1590" fmla="*/ 1371687 h 1915032"/>
                <a:gd name="connsiteX35-1591" fmla="*/ 1909347 w 2542151"/>
                <a:gd name="connsiteY35-1592" fmla="*/ 1724276 h 1915032"/>
                <a:gd name="connsiteX36-1593" fmla="*/ 1730493 w 2542151"/>
                <a:gd name="connsiteY36-1594" fmla="*/ 1914998 h 1915032"/>
                <a:gd name="connsiteX37-1595" fmla="*/ 2542151 w 2542151"/>
                <a:gd name="connsiteY37-1596" fmla="*/ 1911674 h 1915032"/>
                <a:gd name="connsiteX0-1597" fmla="*/ 0 w 2549495"/>
                <a:gd name="connsiteY0-1598" fmla="*/ 1905063 h 1915347"/>
                <a:gd name="connsiteX1-1599" fmla="*/ 1049788 w 2549495"/>
                <a:gd name="connsiteY1-1600" fmla="*/ 1904444 h 1915347"/>
                <a:gd name="connsiteX2-1601" fmla="*/ 880346 w 2549495"/>
                <a:gd name="connsiteY2-1602" fmla="*/ 1718530 h 1915347"/>
                <a:gd name="connsiteX3-1603" fmla="*/ 839751 w 2549495"/>
                <a:gd name="connsiteY3-1604" fmla="*/ 1336700 h 1915347"/>
                <a:gd name="connsiteX4-1605" fmla="*/ 839751 w 2549495"/>
                <a:gd name="connsiteY4-1606" fmla="*/ 1186086 h 1915347"/>
                <a:gd name="connsiteX5-1607" fmla="*/ 1315127 w 2549495"/>
                <a:gd name="connsiteY5-1608" fmla="*/ 1186086 h 1915347"/>
                <a:gd name="connsiteX6-1609" fmla="*/ 1315127 w 2549495"/>
                <a:gd name="connsiteY6-1610" fmla="*/ 1495551 h 1915347"/>
                <a:gd name="connsiteX7-1611" fmla="*/ 1329836 w 2549495"/>
                <a:gd name="connsiteY7-1612" fmla="*/ 1652636 h 1915347"/>
                <a:gd name="connsiteX8-1613" fmla="*/ 1395141 w 2549495"/>
                <a:gd name="connsiteY8-1614" fmla="*/ 1686172 h 1915347"/>
                <a:gd name="connsiteX9-1615" fmla="*/ 1468095 w 2549495"/>
                <a:gd name="connsiteY9-1616" fmla="*/ 1643811 h 1915347"/>
                <a:gd name="connsiteX10-1617" fmla="*/ 1485745 w 2549495"/>
                <a:gd name="connsiteY10-1618" fmla="*/ 1422597 h 1915347"/>
                <a:gd name="connsiteX11-1619" fmla="*/ 1485745 w 2549495"/>
                <a:gd name="connsiteY11-1620" fmla="*/ 1290810 h 1915347"/>
                <a:gd name="connsiteX12-1621" fmla="*/ 1461035 w 2549495"/>
                <a:gd name="connsiteY12-1622" fmla="*/ 1130782 h 1915347"/>
                <a:gd name="connsiteX13-1623" fmla="*/ 1388081 w 2549495"/>
                <a:gd name="connsiteY13-1624" fmla="*/ 1064300 h 1915347"/>
                <a:gd name="connsiteX14-1625" fmla="*/ 1200990 w 2549495"/>
                <a:gd name="connsiteY14-1626" fmla="*/ 1046062 h 1915347"/>
                <a:gd name="connsiteX15-1627" fmla="*/ 1200990 w 2549495"/>
                <a:gd name="connsiteY15-1628" fmla="*/ 769544 h 1915347"/>
                <a:gd name="connsiteX16-1629" fmla="*/ 1410438 w 2549495"/>
                <a:gd name="connsiteY16-1630" fmla="*/ 756600 h 1915347"/>
                <a:gd name="connsiteX17-1631" fmla="*/ 1468095 w 2549495"/>
                <a:gd name="connsiteY17-1632" fmla="*/ 700120 h 1915347"/>
                <a:gd name="connsiteX18-1633" fmla="*/ 1485745 w 2549495"/>
                <a:gd name="connsiteY18-1634" fmla="*/ 563626 h 1915347"/>
                <a:gd name="connsiteX19-1635" fmla="*/ 1485745 w 2549495"/>
                <a:gd name="connsiteY19-1636" fmla="*/ 457726 h 1915347"/>
                <a:gd name="connsiteX20-1637" fmla="*/ 1465153 w 2549495"/>
                <a:gd name="connsiteY20-1638" fmla="*/ 325938 h 1915347"/>
                <a:gd name="connsiteX21-1639" fmla="*/ 1401024 w 2549495"/>
                <a:gd name="connsiteY21-1640" fmla="*/ 294168 h 1915347"/>
                <a:gd name="connsiteX22-1641" fmla="*/ 1333366 w 2549495"/>
                <a:gd name="connsiteY22-1642" fmla="*/ 327703 h 1915347"/>
                <a:gd name="connsiteX23-1643" fmla="*/ 1315127 w 2549495"/>
                <a:gd name="connsiteY23-1644" fmla="*/ 470669 h 1915347"/>
                <a:gd name="connsiteX24-1645" fmla="*/ 1315127 w 2549495"/>
                <a:gd name="connsiteY24-1646" fmla="*/ 627167 h 1915347"/>
                <a:gd name="connsiteX25-1647" fmla="*/ 839751 w 2549495"/>
                <a:gd name="connsiteY25-1648" fmla="*/ 627167 h 1915347"/>
                <a:gd name="connsiteX26-1649" fmla="*/ 839751 w 2549495"/>
                <a:gd name="connsiteY26-1650" fmla="*/ 464786 h 1915347"/>
                <a:gd name="connsiteX27-1651" fmla="*/ 964479 w 2549495"/>
                <a:gd name="connsiteY27-1652" fmla="*/ 95899 h 1915347"/>
                <a:gd name="connsiteX28-1653" fmla="*/ 1361017 w 2549495"/>
                <a:gd name="connsiteY28-1654" fmla="*/ 0 h 1915347"/>
                <a:gd name="connsiteX29-1655" fmla="*/ 1822273 w 2549495"/>
                <a:gd name="connsiteY29-1656" fmla="*/ 132872 h 1915347"/>
                <a:gd name="connsiteX30-1657" fmla="*/ 1943470 w 2549495"/>
                <a:gd name="connsiteY30-1658" fmla="*/ 502090 h 1915347"/>
                <a:gd name="connsiteX31-1659" fmla="*/ 1899933 w 2549495"/>
                <a:gd name="connsiteY31-1660" fmla="*/ 733150 h 1915347"/>
                <a:gd name="connsiteX32-1661" fmla="*/ 1746966 w 2549495"/>
                <a:gd name="connsiteY32-1662" fmla="*/ 863089 h 1915347"/>
                <a:gd name="connsiteX33-1663" fmla="*/ 1908170 w 2549495"/>
                <a:gd name="connsiteY33-1664" fmla="*/ 982586 h 1915347"/>
                <a:gd name="connsiteX34-1665" fmla="*/ 1961120 w 2549495"/>
                <a:gd name="connsiteY34-1666" fmla="*/ 1371687 h 1915347"/>
                <a:gd name="connsiteX35-1667" fmla="*/ 1909347 w 2549495"/>
                <a:gd name="connsiteY35-1668" fmla="*/ 1724276 h 1915347"/>
                <a:gd name="connsiteX36-1669" fmla="*/ 1730493 w 2549495"/>
                <a:gd name="connsiteY36-1670" fmla="*/ 1914998 h 1915347"/>
                <a:gd name="connsiteX37-1671" fmla="*/ 2549495 w 2549495"/>
                <a:gd name="connsiteY37-1672" fmla="*/ 1915347 h 1915347"/>
                <a:gd name="connsiteX0-1673" fmla="*/ 0 w 2549495"/>
                <a:gd name="connsiteY0-1674" fmla="*/ 1905063 h 1915347"/>
                <a:gd name="connsiteX1-1675" fmla="*/ 1049788 w 2549495"/>
                <a:gd name="connsiteY1-1676" fmla="*/ 1904444 h 1915347"/>
                <a:gd name="connsiteX2-1677" fmla="*/ 880346 w 2549495"/>
                <a:gd name="connsiteY2-1678" fmla="*/ 1718530 h 1915347"/>
                <a:gd name="connsiteX3-1679" fmla="*/ 839751 w 2549495"/>
                <a:gd name="connsiteY3-1680" fmla="*/ 1336700 h 1915347"/>
                <a:gd name="connsiteX4-1681" fmla="*/ 839751 w 2549495"/>
                <a:gd name="connsiteY4-1682" fmla="*/ 1186086 h 1915347"/>
                <a:gd name="connsiteX5-1683" fmla="*/ 1315127 w 2549495"/>
                <a:gd name="connsiteY5-1684" fmla="*/ 1186086 h 1915347"/>
                <a:gd name="connsiteX6-1685" fmla="*/ 1315127 w 2549495"/>
                <a:gd name="connsiteY6-1686" fmla="*/ 1495551 h 1915347"/>
                <a:gd name="connsiteX7-1687" fmla="*/ 1329836 w 2549495"/>
                <a:gd name="connsiteY7-1688" fmla="*/ 1652636 h 1915347"/>
                <a:gd name="connsiteX8-1689" fmla="*/ 1395141 w 2549495"/>
                <a:gd name="connsiteY8-1690" fmla="*/ 1686172 h 1915347"/>
                <a:gd name="connsiteX9-1691" fmla="*/ 1468095 w 2549495"/>
                <a:gd name="connsiteY9-1692" fmla="*/ 1643811 h 1915347"/>
                <a:gd name="connsiteX10-1693" fmla="*/ 1485745 w 2549495"/>
                <a:gd name="connsiteY10-1694" fmla="*/ 1422597 h 1915347"/>
                <a:gd name="connsiteX11-1695" fmla="*/ 1485745 w 2549495"/>
                <a:gd name="connsiteY11-1696" fmla="*/ 1290810 h 1915347"/>
                <a:gd name="connsiteX12-1697" fmla="*/ 1461035 w 2549495"/>
                <a:gd name="connsiteY12-1698" fmla="*/ 1130782 h 1915347"/>
                <a:gd name="connsiteX13-1699" fmla="*/ 1388081 w 2549495"/>
                <a:gd name="connsiteY13-1700" fmla="*/ 1064300 h 1915347"/>
                <a:gd name="connsiteX14-1701" fmla="*/ 1200990 w 2549495"/>
                <a:gd name="connsiteY14-1702" fmla="*/ 1046062 h 1915347"/>
                <a:gd name="connsiteX15-1703" fmla="*/ 1200990 w 2549495"/>
                <a:gd name="connsiteY15-1704" fmla="*/ 769544 h 1915347"/>
                <a:gd name="connsiteX16-1705" fmla="*/ 1410438 w 2549495"/>
                <a:gd name="connsiteY16-1706" fmla="*/ 756600 h 1915347"/>
                <a:gd name="connsiteX17-1707" fmla="*/ 1468095 w 2549495"/>
                <a:gd name="connsiteY17-1708" fmla="*/ 700120 h 1915347"/>
                <a:gd name="connsiteX18-1709" fmla="*/ 1485745 w 2549495"/>
                <a:gd name="connsiteY18-1710" fmla="*/ 563626 h 1915347"/>
                <a:gd name="connsiteX19-1711" fmla="*/ 1485745 w 2549495"/>
                <a:gd name="connsiteY19-1712" fmla="*/ 457726 h 1915347"/>
                <a:gd name="connsiteX20-1713" fmla="*/ 1465153 w 2549495"/>
                <a:gd name="connsiteY20-1714" fmla="*/ 325938 h 1915347"/>
                <a:gd name="connsiteX21-1715" fmla="*/ 1401024 w 2549495"/>
                <a:gd name="connsiteY21-1716" fmla="*/ 294168 h 1915347"/>
                <a:gd name="connsiteX22-1717" fmla="*/ 1333366 w 2549495"/>
                <a:gd name="connsiteY22-1718" fmla="*/ 327703 h 1915347"/>
                <a:gd name="connsiteX23-1719" fmla="*/ 1315127 w 2549495"/>
                <a:gd name="connsiteY23-1720" fmla="*/ 470669 h 1915347"/>
                <a:gd name="connsiteX24-1721" fmla="*/ 1315127 w 2549495"/>
                <a:gd name="connsiteY24-1722" fmla="*/ 627167 h 1915347"/>
                <a:gd name="connsiteX25-1723" fmla="*/ 839751 w 2549495"/>
                <a:gd name="connsiteY25-1724" fmla="*/ 627167 h 1915347"/>
                <a:gd name="connsiteX26-1725" fmla="*/ 839751 w 2549495"/>
                <a:gd name="connsiteY26-1726" fmla="*/ 464786 h 1915347"/>
                <a:gd name="connsiteX27-1727" fmla="*/ 964479 w 2549495"/>
                <a:gd name="connsiteY27-1728" fmla="*/ 95899 h 1915347"/>
                <a:gd name="connsiteX28-1729" fmla="*/ 1361017 w 2549495"/>
                <a:gd name="connsiteY28-1730" fmla="*/ 0 h 1915347"/>
                <a:gd name="connsiteX29-1731" fmla="*/ 1822273 w 2549495"/>
                <a:gd name="connsiteY29-1732" fmla="*/ 132872 h 1915347"/>
                <a:gd name="connsiteX30-1733" fmla="*/ 1943470 w 2549495"/>
                <a:gd name="connsiteY30-1734" fmla="*/ 502090 h 1915347"/>
                <a:gd name="connsiteX31-1735" fmla="*/ 1899933 w 2549495"/>
                <a:gd name="connsiteY31-1736" fmla="*/ 733150 h 1915347"/>
                <a:gd name="connsiteX32-1737" fmla="*/ 1746966 w 2549495"/>
                <a:gd name="connsiteY32-1738" fmla="*/ 863089 h 1915347"/>
                <a:gd name="connsiteX33-1739" fmla="*/ 1908170 w 2549495"/>
                <a:gd name="connsiteY33-1740" fmla="*/ 982586 h 1915347"/>
                <a:gd name="connsiteX34-1741" fmla="*/ 1961120 w 2549495"/>
                <a:gd name="connsiteY34-1742" fmla="*/ 1371687 h 1915347"/>
                <a:gd name="connsiteX35-1743" fmla="*/ 1909347 w 2549495"/>
                <a:gd name="connsiteY35-1744" fmla="*/ 1724276 h 1915347"/>
                <a:gd name="connsiteX36-1745" fmla="*/ 1730493 w 2549495"/>
                <a:gd name="connsiteY36-1746" fmla="*/ 1914998 h 1915347"/>
                <a:gd name="connsiteX37-1747" fmla="*/ 2549495 w 2549495"/>
                <a:gd name="connsiteY37-1748" fmla="*/ 1915347 h 1915347"/>
                <a:gd name="connsiteX0-1749" fmla="*/ 0 w 4146831"/>
                <a:gd name="connsiteY0-1750" fmla="*/ 1921587 h 1921587"/>
                <a:gd name="connsiteX1-1751" fmla="*/ 2647124 w 4146831"/>
                <a:gd name="connsiteY1-1752" fmla="*/ 1904444 h 1921587"/>
                <a:gd name="connsiteX2-1753" fmla="*/ 2477682 w 4146831"/>
                <a:gd name="connsiteY2-1754" fmla="*/ 1718530 h 1921587"/>
                <a:gd name="connsiteX3-1755" fmla="*/ 2437087 w 4146831"/>
                <a:gd name="connsiteY3-1756" fmla="*/ 1336700 h 1921587"/>
                <a:gd name="connsiteX4-1757" fmla="*/ 2437087 w 4146831"/>
                <a:gd name="connsiteY4-1758" fmla="*/ 1186086 h 1921587"/>
                <a:gd name="connsiteX5-1759" fmla="*/ 2912463 w 4146831"/>
                <a:gd name="connsiteY5-1760" fmla="*/ 1186086 h 1921587"/>
                <a:gd name="connsiteX6-1761" fmla="*/ 2912463 w 4146831"/>
                <a:gd name="connsiteY6-1762" fmla="*/ 1495551 h 1921587"/>
                <a:gd name="connsiteX7-1763" fmla="*/ 2927172 w 4146831"/>
                <a:gd name="connsiteY7-1764" fmla="*/ 1652636 h 1921587"/>
                <a:gd name="connsiteX8-1765" fmla="*/ 2992477 w 4146831"/>
                <a:gd name="connsiteY8-1766" fmla="*/ 1686172 h 1921587"/>
                <a:gd name="connsiteX9-1767" fmla="*/ 3065431 w 4146831"/>
                <a:gd name="connsiteY9-1768" fmla="*/ 1643811 h 1921587"/>
                <a:gd name="connsiteX10-1769" fmla="*/ 3083081 w 4146831"/>
                <a:gd name="connsiteY10-1770" fmla="*/ 1422597 h 1921587"/>
                <a:gd name="connsiteX11-1771" fmla="*/ 3083081 w 4146831"/>
                <a:gd name="connsiteY11-1772" fmla="*/ 1290810 h 1921587"/>
                <a:gd name="connsiteX12-1773" fmla="*/ 3058371 w 4146831"/>
                <a:gd name="connsiteY12-1774" fmla="*/ 1130782 h 1921587"/>
                <a:gd name="connsiteX13-1775" fmla="*/ 2985417 w 4146831"/>
                <a:gd name="connsiteY13-1776" fmla="*/ 1064300 h 1921587"/>
                <a:gd name="connsiteX14-1777" fmla="*/ 2798326 w 4146831"/>
                <a:gd name="connsiteY14-1778" fmla="*/ 1046062 h 1921587"/>
                <a:gd name="connsiteX15-1779" fmla="*/ 2798326 w 4146831"/>
                <a:gd name="connsiteY15-1780" fmla="*/ 769544 h 1921587"/>
                <a:gd name="connsiteX16-1781" fmla="*/ 3007774 w 4146831"/>
                <a:gd name="connsiteY16-1782" fmla="*/ 756600 h 1921587"/>
                <a:gd name="connsiteX17-1783" fmla="*/ 3065431 w 4146831"/>
                <a:gd name="connsiteY17-1784" fmla="*/ 700120 h 1921587"/>
                <a:gd name="connsiteX18-1785" fmla="*/ 3083081 w 4146831"/>
                <a:gd name="connsiteY18-1786" fmla="*/ 563626 h 1921587"/>
                <a:gd name="connsiteX19-1787" fmla="*/ 3083081 w 4146831"/>
                <a:gd name="connsiteY19-1788" fmla="*/ 457726 h 1921587"/>
                <a:gd name="connsiteX20-1789" fmla="*/ 3062489 w 4146831"/>
                <a:gd name="connsiteY20-1790" fmla="*/ 325938 h 1921587"/>
                <a:gd name="connsiteX21-1791" fmla="*/ 2998360 w 4146831"/>
                <a:gd name="connsiteY21-1792" fmla="*/ 294168 h 1921587"/>
                <a:gd name="connsiteX22-1793" fmla="*/ 2930702 w 4146831"/>
                <a:gd name="connsiteY22-1794" fmla="*/ 327703 h 1921587"/>
                <a:gd name="connsiteX23-1795" fmla="*/ 2912463 w 4146831"/>
                <a:gd name="connsiteY23-1796" fmla="*/ 470669 h 1921587"/>
                <a:gd name="connsiteX24-1797" fmla="*/ 2912463 w 4146831"/>
                <a:gd name="connsiteY24-1798" fmla="*/ 627167 h 1921587"/>
                <a:gd name="connsiteX25-1799" fmla="*/ 2437087 w 4146831"/>
                <a:gd name="connsiteY25-1800" fmla="*/ 627167 h 1921587"/>
                <a:gd name="connsiteX26-1801" fmla="*/ 2437087 w 4146831"/>
                <a:gd name="connsiteY26-1802" fmla="*/ 464786 h 1921587"/>
                <a:gd name="connsiteX27-1803" fmla="*/ 2561815 w 4146831"/>
                <a:gd name="connsiteY27-1804" fmla="*/ 95899 h 1921587"/>
                <a:gd name="connsiteX28-1805" fmla="*/ 2958353 w 4146831"/>
                <a:gd name="connsiteY28-1806" fmla="*/ 0 h 1921587"/>
                <a:gd name="connsiteX29-1807" fmla="*/ 3419609 w 4146831"/>
                <a:gd name="connsiteY29-1808" fmla="*/ 132872 h 1921587"/>
                <a:gd name="connsiteX30-1809" fmla="*/ 3540806 w 4146831"/>
                <a:gd name="connsiteY30-1810" fmla="*/ 502090 h 1921587"/>
                <a:gd name="connsiteX31-1811" fmla="*/ 3497269 w 4146831"/>
                <a:gd name="connsiteY31-1812" fmla="*/ 733150 h 1921587"/>
                <a:gd name="connsiteX32-1813" fmla="*/ 3344302 w 4146831"/>
                <a:gd name="connsiteY32-1814" fmla="*/ 863089 h 1921587"/>
                <a:gd name="connsiteX33-1815" fmla="*/ 3505506 w 4146831"/>
                <a:gd name="connsiteY33-1816" fmla="*/ 982586 h 1921587"/>
                <a:gd name="connsiteX34-1817" fmla="*/ 3558456 w 4146831"/>
                <a:gd name="connsiteY34-1818" fmla="*/ 1371687 h 1921587"/>
                <a:gd name="connsiteX35-1819" fmla="*/ 3506683 w 4146831"/>
                <a:gd name="connsiteY35-1820" fmla="*/ 1724276 h 1921587"/>
                <a:gd name="connsiteX36-1821" fmla="*/ 3327829 w 4146831"/>
                <a:gd name="connsiteY36-1822" fmla="*/ 1914998 h 1921587"/>
                <a:gd name="connsiteX37-1823" fmla="*/ 4146831 w 4146831"/>
                <a:gd name="connsiteY37-1824" fmla="*/ 1915347 h 1921587"/>
                <a:gd name="connsiteX0-1825" fmla="*/ 0 w 4389185"/>
                <a:gd name="connsiteY0-1826" fmla="*/ 1906899 h 1915347"/>
                <a:gd name="connsiteX1-1827" fmla="*/ 2889478 w 4389185"/>
                <a:gd name="connsiteY1-1828" fmla="*/ 1904444 h 1915347"/>
                <a:gd name="connsiteX2-1829" fmla="*/ 2720036 w 4389185"/>
                <a:gd name="connsiteY2-1830" fmla="*/ 1718530 h 1915347"/>
                <a:gd name="connsiteX3-1831" fmla="*/ 2679441 w 4389185"/>
                <a:gd name="connsiteY3-1832" fmla="*/ 1336700 h 1915347"/>
                <a:gd name="connsiteX4-1833" fmla="*/ 2679441 w 4389185"/>
                <a:gd name="connsiteY4-1834" fmla="*/ 1186086 h 1915347"/>
                <a:gd name="connsiteX5-1835" fmla="*/ 3154817 w 4389185"/>
                <a:gd name="connsiteY5-1836" fmla="*/ 1186086 h 1915347"/>
                <a:gd name="connsiteX6-1837" fmla="*/ 3154817 w 4389185"/>
                <a:gd name="connsiteY6-1838" fmla="*/ 1495551 h 1915347"/>
                <a:gd name="connsiteX7-1839" fmla="*/ 3169526 w 4389185"/>
                <a:gd name="connsiteY7-1840" fmla="*/ 1652636 h 1915347"/>
                <a:gd name="connsiteX8-1841" fmla="*/ 3234831 w 4389185"/>
                <a:gd name="connsiteY8-1842" fmla="*/ 1686172 h 1915347"/>
                <a:gd name="connsiteX9-1843" fmla="*/ 3307785 w 4389185"/>
                <a:gd name="connsiteY9-1844" fmla="*/ 1643811 h 1915347"/>
                <a:gd name="connsiteX10-1845" fmla="*/ 3325435 w 4389185"/>
                <a:gd name="connsiteY10-1846" fmla="*/ 1422597 h 1915347"/>
                <a:gd name="connsiteX11-1847" fmla="*/ 3325435 w 4389185"/>
                <a:gd name="connsiteY11-1848" fmla="*/ 1290810 h 1915347"/>
                <a:gd name="connsiteX12-1849" fmla="*/ 3300725 w 4389185"/>
                <a:gd name="connsiteY12-1850" fmla="*/ 1130782 h 1915347"/>
                <a:gd name="connsiteX13-1851" fmla="*/ 3227771 w 4389185"/>
                <a:gd name="connsiteY13-1852" fmla="*/ 1064300 h 1915347"/>
                <a:gd name="connsiteX14-1853" fmla="*/ 3040680 w 4389185"/>
                <a:gd name="connsiteY14-1854" fmla="*/ 1046062 h 1915347"/>
                <a:gd name="connsiteX15-1855" fmla="*/ 3040680 w 4389185"/>
                <a:gd name="connsiteY15-1856" fmla="*/ 769544 h 1915347"/>
                <a:gd name="connsiteX16-1857" fmla="*/ 3250128 w 4389185"/>
                <a:gd name="connsiteY16-1858" fmla="*/ 756600 h 1915347"/>
                <a:gd name="connsiteX17-1859" fmla="*/ 3307785 w 4389185"/>
                <a:gd name="connsiteY17-1860" fmla="*/ 700120 h 1915347"/>
                <a:gd name="connsiteX18-1861" fmla="*/ 3325435 w 4389185"/>
                <a:gd name="connsiteY18-1862" fmla="*/ 563626 h 1915347"/>
                <a:gd name="connsiteX19-1863" fmla="*/ 3325435 w 4389185"/>
                <a:gd name="connsiteY19-1864" fmla="*/ 457726 h 1915347"/>
                <a:gd name="connsiteX20-1865" fmla="*/ 3304843 w 4389185"/>
                <a:gd name="connsiteY20-1866" fmla="*/ 325938 h 1915347"/>
                <a:gd name="connsiteX21-1867" fmla="*/ 3240714 w 4389185"/>
                <a:gd name="connsiteY21-1868" fmla="*/ 294168 h 1915347"/>
                <a:gd name="connsiteX22-1869" fmla="*/ 3173056 w 4389185"/>
                <a:gd name="connsiteY22-1870" fmla="*/ 327703 h 1915347"/>
                <a:gd name="connsiteX23-1871" fmla="*/ 3154817 w 4389185"/>
                <a:gd name="connsiteY23-1872" fmla="*/ 470669 h 1915347"/>
                <a:gd name="connsiteX24-1873" fmla="*/ 3154817 w 4389185"/>
                <a:gd name="connsiteY24-1874" fmla="*/ 627167 h 1915347"/>
                <a:gd name="connsiteX25-1875" fmla="*/ 2679441 w 4389185"/>
                <a:gd name="connsiteY25-1876" fmla="*/ 627167 h 1915347"/>
                <a:gd name="connsiteX26-1877" fmla="*/ 2679441 w 4389185"/>
                <a:gd name="connsiteY26-1878" fmla="*/ 464786 h 1915347"/>
                <a:gd name="connsiteX27-1879" fmla="*/ 2804169 w 4389185"/>
                <a:gd name="connsiteY27-1880" fmla="*/ 95899 h 1915347"/>
                <a:gd name="connsiteX28-1881" fmla="*/ 3200707 w 4389185"/>
                <a:gd name="connsiteY28-1882" fmla="*/ 0 h 1915347"/>
                <a:gd name="connsiteX29-1883" fmla="*/ 3661963 w 4389185"/>
                <a:gd name="connsiteY29-1884" fmla="*/ 132872 h 1915347"/>
                <a:gd name="connsiteX30-1885" fmla="*/ 3783160 w 4389185"/>
                <a:gd name="connsiteY30-1886" fmla="*/ 502090 h 1915347"/>
                <a:gd name="connsiteX31-1887" fmla="*/ 3739623 w 4389185"/>
                <a:gd name="connsiteY31-1888" fmla="*/ 733150 h 1915347"/>
                <a:gd name="connsiteX32-1889" fmla="*/ 3586656 w 4389185"/>
                <a:gd name="connsiteY32-1890" fmla="*/ 863089 h 1915347"/>
                <a:gd name="connsiteX33-1891" fmla="*/ 3747860 w 4389185"/>
                <a:gd name="connsiteY33-1892" fmla="*/ 982586 h 1915347"/>
                <a:gd name="connsiteX34-1893" fmla="*/ 3800810 w 4389185"/>
                <a:gd name="connsiteY34-1894" fmla="*/ 1371687 h 1915347"/>
                <a:gd name="connsiteX35-1895" fmla="*/ 3749037 w 4389185"/>
                <a:gd name="connsiteY35-1896" fmla="*/ 1724276 h 1915347"/>
                <a:gd name="connsiteX36-1897" fmla="*/ 3570183 w 4389185"/>
                <a:gd name="connsiteY36-1898" fmla="*/ 1914998 h 1915347"/>
                <a:gd name="connsiteX37-1899" fmla="*/ 4389185 w 4389185"/>
                <a:gd name="connsiteY37-1900" fmla="*/ 1915347 h 1915347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  <a:cxn ang="0">
                  <a:pos x="connsiteX25-51" y="connsiteY25-52"/>
                </a:cxn>
                <a:cxn ang="0">
                  <a:pos x="connsiteX26-53" y="connsiteY26-54"/>
                </a:cxn>
                <a:cxn ang="0">
                  <a:pos x="connsiteX27-55" y="connsiteY27-56"/>
                </a:cxn>
                <a:cxn ang="0">
                  <a:pos x="connsiteX28-57" y="connsiteY28-58"/>
                </a:cxn>
                <a:cxn ang="0">
                  <a:pos x="connsiteX29-59" y="connsiteY29-60"/>
                </a:cxn>
                <a:cxn ang="0">
                  <a:pos x="connsiteX30-61" y="connsiteY30-62"/>
                </a:cxn>
                <a:cxn ang="0">
                  <a:pos x="connsiteX31-63" y="connsiteY31-64"/>
                </a:cxn>
                <a:cxn ang="0">
                  <a:pos x="connsiteX32-65" y="connsiteY32-66"/>
                </a:cxn>
                <a:cxn ang="0">
                  <a:pos x="connsiteX33-67" y="connsiteY33-68"/>
                </a:cxn>
                <a:cxn ang="0">
                  <a:pos x="connsiteX34-69" y="connsiteY34-70"/>
                </a:cxn>
                <a:cxn ang="0">
                  <a:pos x="connsiteX35-71" y="connsiteY35-72"/>
                </a:cxn>
                <a:cxn ang="0">
                  <a:pos x="connsiteX36-73" y="connsiteY36-74"/>
                </a:cxn>
                <a:cxn ang="0">
                  <a:pos x="connsiteX37-75" y="connsiteY37-76"/>
                </a:cxn>
              </a:cxnLst>
              <a:rect l="l" t="t" r="r" b="b"/>
              <a:pathLst>
                <a:path w="4389185" h="1915347">
                  <a:moveTo>
                    <a:pt x="0" y="1906899"/>
                  </a:moveTo>
                  <a:lnTo>
                    <a:pt x="2889478" y="1904444"/>
                  </a:lnTo>
                  <a:cubicBezTo>
                    <a:pt x="2851376" y="1865399"/>
                    <a:pt x="2747100" y="1791876"/>
                    <a:pt x="2720036" y="1718530"/>
                  </a:cubicBezTo>
                  <a:cubicBezTo>
                    <a:pt x="2692973" y="1645184"/>
                    <a:pt x="2679441" y="1517907"/>
                    <a:pt x="2679441" y="1336700"/>
                  </a:cubicBezTo>
                  <a:lnTo>
                    <a:pt x="2679441" y="1186086"/>
                  </a:lnTo>
                  <a:lnTo>
                    <a:pt x="3154817" y="1186086"/>
                  </a:lnTo>
                  <a:lnTo>
                    <a:pt x="3154817" y="1495551"/>
                  </a:lnTo>
                  <a:cubicBezTo>
                    <a:pt x="3154817" y="1577918"/>
                    <a:pt x="3159720" y="1630280"/>
                    <a:pt x="3169526" y="1652636"/>
                  </a:cubicBezTo>
                  <a:cubicBezTo>
                    <a:pt x="3179331" y="1674993"/>
                    <a:pt x="3201100" y="1686172"/>
                    <a:pt x="3234831" y="1686172"/>
                  </a:cubicBezTo>
                  <a:cubicBezTo>
                    <a:pt x="3271700" y="1686172"/>
                    <a:pt x="3296018" y="1672052"/>
                    <a:pt x="3307785" y="1643811"/>
                  </a:cubicBezTo>
                  <a:cubicBezTo>
                    <a:pt x="3319551" y="1615571"/>
                    <a:pt x="3325435" y="1541833"/>
                    <a:pt x="3325435" y="1422597"/>
                  </a:cubicBezTo>
                  <a:lnTo>
                    <a:pt x="3325435" y="1290810"/>
                  </a:lnTo>
                  <a:cubicBezTo>
                    <a:pt x="3325435" y="1217856"/>
                    <a:pt x="3317198" y="1164514"/>
                    <a:pt x="3300725" y="1130782"/>
                  </a:cubicBezTo>
                  <a:cubicBezTo>
                    <a:pt x="3284251" y="1097051"/>
                    <a:pt x="3259933" y="1074890"/>
                    <a:pt x="3227771" y="1064300"/>
                  </a:cubicBezTo>
                  <a:cubicBezTo>
                    <a:pt x="3195609" y="1053710"/>
                    <a:pt x="3133245" y="1047631"/>
                    <a:pt x="3040680" y="1046062"/>
                  </a:cubicBezTo>
                  <a:lnTo>
                    <a:pt x="3040680" y="769544"/>
                  </a:lnTo>
                  <a:cubicBezTo>
                    <a:pt x="3153641" y="769544"/>
                    <a:pt x="3223456" y="765229"/>
                    <a:pt x="3250128" y="756600"/>
                  </a:cubicBezTo>
                  <a:cubicBezTo>
                    <a:pt x="3276799" y="747971"/>
                    <a:pt x="3296018" y="729145"/>
                    <a:pt x="3307785" y="700120"/>
                  </a:cubicBezTo>
                  <a:cubicBezTo>
                    <a:pt x="3319551" y="671096"/>
                    <a:pt x="3325435" y="625598"/>
                    <a:pt x="3325435" y="563626"/>
                  </a:cubicBezTo>
                  <a:lnTo>
                    <a:pt x="3325435" y="457726"/>
                  </a:lnTo>
                  <a:cubicBezTo>
                    <a:pt x="3325435" y="391048"/>
                    <a:pt x="3318571" y="347118"/>
                    <a:pt x="3304843" y="325938"/>
                  </a:cubicBezTo>
                  <a:cubicBezTo>
                    <a:pt x="3291115" y="304758"/>
                    <a:pt x="3269739" y="294168"/>
                    <a:pt x="3240714" y="294168"/>
                  </a:cubicBezTo>
                  <a:cubicBezTo>
                    <a:pt x="3207767" y="294168"/>
                    <a:pt x="3185215" y="305347"/>
                    <a:pt x="3173056" y="327703"/>
                  </a:cubicBezTo>
                  <a:cubicBezTo>
                    <a:pt x="3160897" y="350060"/>
                    <a:pt x="3154817" y="397715"/>
                    <a:pt x="3154817" y="470669"/>
                  </a:cubicBezTo>
                  <a:lnTo>
                    <a:pt x="3154817" y="627167"/>
                  </a:lnTo>
                  <a:lnTo>
                    <a:pt x="2679441" y="627167"/>
                  </a:lnTo>
                  <a:lnTo>
                    <a:pt x="2679441" y="464786"/>
                  </a:lnTo>
                  <a:cubicBezTo>
                    <a:pt x="2679441" y="282794"/>
                    <a:pt x="2721017" y="159831"/>
                    <a:pt x="2804169" y="95899"/>
                  </a:cubicBezTo>
                  <a:cubicBezTo>
                    <a:pt x="2887320" y="31966"/>
                    <a:pt x="3019500" y="0"/>
                    <a:pt x="3200707" y="0"/>
                  </a:cubicBezTo>
                  <a:cubicBezTo>
                    <a:pt x="3427413" y="0"/>
                    <a:pt x="3581165" y="44291"/>
                    <a:pt x="3661963" y="132872"/>
                  </a:cubicBezTo>
                  <a:cubicBezTo>
                    <a:pt x="3742761" y="221453"/>
                    <a:pt x="3783160" y="344526"/>
                    <a:pt x="3783160" y="502090"/>
                  </a:cubicBezTo>
                  <a:cubicBezTo>
                    <a:pt x="3783160" y="608701"/>
                    <a:pt x="3768648" y="685721"/>
                    <a:pt x="3739623" y="733150"/>
                  </a:cubicBezTo>
                  <a:cubicBezTo>
                    <a:pt x="3710599" y="780578"/>
                    <a:pt x="3659610" y="823891"/>
                    <a:pt x="3586656" y="863089"/>
                  </a:cubicBezTo>
                  <a:cubicBezTo>
                    <a:pt x="3658825" y="887419"/>
                    <a:pt x="3712560" y="927252"/>
                    <a:pt x="3747860" y="982586"/>
                  </a:cubicBezTo>
                  <a:cubicBezTo>
                    <a:pt x="3783160" y="1037920"/>
                    <a:pt x="3800810" y="1167621"/>
                    <a:pt x="3800810" y="1371687"/>
                  </a:cubicBezTo>
                  <a:cubicBezTo>
                    <a:pt x="3800810" y="1523160"/>
                    <a:pt x="3783552" y="1640689"/>
                    <a:pt x="3749037" y="1724276"/>
                  </a:cubicBezTo>
                  <a:cubicBezTo>
                    <a:pt x="3714521" y="1807862"/>
                    <a:pt x="3647705" y="1851940"/>
                    <a:pt x="3570183" y="1914998"/>
                  </a:cubicBezTo>
                  <a:lnTo>
                    <a:pt x="4389185" y="1915347"/>
                  </a:lnTo>
                </a:path>
              </a:pathLst>
            </a:custGeom>
            <a:noFill/>
            <a:ln w="38100">
              <a:solidFill>
                <a:schemeClr val="bg1"/>
              </a:solidFill>
            </a:ln>
            <a:effectLst/>
          </p:spPr>
          <p:txBody>
            <a:bodyPr rot="0" spcFirstLastPara="0" vertOverflow="overflow" horzOverflow="overflow" vert="horz" wrap="square" lIns="121883" tIns="60941" rIns="121883" bIns="60941" numCol="1" spcCol="0" rtlCol="0" fromWordArt="0" anchor="t" anchorCtr="0" forceAA="0" compatLnSpc="1">
              <a:noAutofit/>
            </a:bodyPr>
            <a:lstStyle/>
            <a:p>
              <a:pPr algn="ctr"/>
              <a:endParaRPr lang="zh-CN" altLang="en-US" sz="15730" dirty="0">
                <a:latin typeface="Source Han Sans HW SC"/>
                <a:ea typeface="PangMenZhengDao" panose="02010600030101010101" pitchFamily="2" charset="-122"/>
                <a:sym typeface="Source Han Sans HW SC"/>
              </a:endParaRPr>
            </a:p>
          </p:txBody>
        </p:sp>
        <p:grpSp>
          <p:nvGrpSpPr>
            <p:cNvPr id="17" name="组合 92"/>
            <p:cNvGrpSpPr/>
            <p:nvPr/>
          </p:nvGrpSpPr>
          <p:grpSpPr>
            <a:xfrm>
              <a:off x="7407" y="9027"/>
              <a:ext cx="281" cy="290"/>
              <a:chOff x="2218721" y="3717673"/>
              <a:chExt cx="248226" cy="248226"/>
            </a:xfrm>
            <a:solidFill>
              <a:srgbClr val="040822"/>
            </a:solidFill>
          </p:grpSpPr>
          <p:sp>
            <p:nvSpPr>
              <p:cNvPr id="97" name="椭圆 96"/>
              <p:cNvSpPr/>
              <p:nvPr/>
            </p:nvSpPr>
            <p:spPr>
              <a:xfrm>
                <a:off x="2218721" y="3717673"/>
                <a:ext cx="248226" cy="248226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latin typeface="Source Han Sans HW SC"/>
                  <a:ea typeface="PangMenZhengDao" panose="02010600030101010101" pitchFamily="2" charset="-122"/>
                  <a:sym typeface="Source Han Sans HW SC"/>
                </a:endParaRPr>
              </a:p>
            </p:txBody>
          </p:sp>
          <p:sp>
            <p:nvSpPr>
              <p:cNvPr id="98" name="椭圆 97"/>
              <p:cNvSpPr/>
              <p:nvPr/>
            </p:nvSpPr>
            <p:spPr>
              <a:xfrm>
                <a:off x="2262420" y="3763753"/>
                <a:ext cx="156066" cy="156066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latin typeface="Source Han Sans HW SC"/>
                  <a:ea typeface="PangMenZhengDao" panose="02010600030101010101" pitchFamily="2" charset="-122"/>
                  <a:sym typeface="Source Han Sans HW SC"/>
                </a:endParaRPr>
              </a:p>
            </p:txBody>
          </p:sp>
        </p:grpSp>
        <p:grpSp>
          <p:nvGrpSpPr>
            <p:cNvPr id="19" name="组合 93"/>
            <p:cNvGrpSpPr/>
            <p:nvPr/>
          </p:nvGrpSpPr>
          <p:grpSpPr>
            <a:xfrm>
              <a:off x="12477" y="9027"/>
              <a:ext cx="281" cy="290"/>
              <a:chOff x="2218721" y="3717673"/>
              <a:chExt cx="248226" cy="248226"/>
            </a:xfrm>
            <a:solidFill>
              <a:srgbClr val="040822"/>
            </a:solidFill>
          </p:grpSpPr>
          <p:sp>
            <p:nvSpPr>
              <p:cNvPr id="95" name="椭圆 94"/>
              <p:cNvSpPr/>
              <p:nvPr/>
            </p:nvSpPr>
            <p:spPr>
              <a:xfrm>
                <a:off x="2218721" y="3717673"/>
                <a:ext cx="248226" cy="248226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latin typeface="Source Han Sans HW SC"/>
                  <a:ea typeface="PangMenZhengDao" panose="02010600030101010101" pitchFamily="2" charset="-122"/>
                  <a:sym typeface="Source Han Sans HW SC"/>
                </a:endParaRPr>
              </a:p>
            </p:txBody>
          </p:sp>
          <p:sp>
            <p:nvSpPr>
              <p:cNvPr id="96" name="椭圆 95"/>
              <p:cNvSpPr/>
              <p:nvPr/>
            </p:nvSpPr>
            <p:spPr>
              <a:xfrm>
                <a:off x="2262420" y="3763753"/>
                <a:ext cx="156066" cy="156066"/>
              </a:xfrm>
              <a:prstGeom prst="ellipse">
                <a:avLst/>
              </a:prstGeom>
              <a:grpFill/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latin typeface="Source Han Sans HW SC"/>
                  <a:ea typeface="PangMenZhengDao" panose="02010600030101010101" pitchFamily="2" charset="-122"/>
                  <a:sym typeface="Source Han Sans HW SC"/>
                </a:endParaRPr>
              </a:p>
            </p:txBody>
          </p:sp>
        </p:grpSp>
      </p:grpSp>
      <p:sp>
        <p:nvSpPr>
          <p:cNvPr id="28" name="文本框 27"/>
          <p:cNvSpPr txBox="1"/>
          <p:nvPr/>
        </p:nvSpPr>
        <p:spPr>
          <a:xfrm>
            <a:off x="1868805" y="2272665"/>
            <a:ext cx="2193290" cy="645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rPr>
              <a:t>CONTENTS</a:t>
            </a:r>
          </a:p>
        </p:txBody>
      </p:sp>
      <p:sp>
        <p:nvSpPr>
          <p:cNvPr id="29" name="文本框 28"/>
          <p:cNvSpPr txBox="1"/>
          <p:nvPr/>
        </p:nvSpPr>
        <p:spPr>
          <a:xfrm>
            <a:off x="1738630" y="1338580"/>
            <a:ext cx="2477135" cy="1014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rPr>
              <a:t>目录</a:t>
            </a:r>
          </a:p>
        </p:txBody>
      </p:sp>
      <p:sp>
        <p:nvSpPr>
          <p:cNvPr id="30" name="Freeform 5"/>
          <p:cNvSpPr/>
          <p:nvPr/>
        </p:nvSpPr>
        <p:spPr bwMode="auto">
          <a:xfrm>
            <a:off x="1755140" y="568325"/>
            <a:ext cx="2442845" cy="988060"/>
          </a:xfrm>
          <a:custGeom>
            <a:avLst/>
            <a:gdLst>
              <a:gd name="T0" fmla="*/ 13 w 2040"/>
              <a:gd name="T1" fmla="*/ 825 h 825"/>
              <a:gd name="T2" fmla="*/ 13 w 2040"/>
              <a:gd name="T3" fmla="*/ 603 h 825"/>
              <a:gd name="T4" fmla="*/ 1020 w 2040"/>
              <a:gd name="T5" fmla="*/ 22 h 825"/>
              <a:gd name="T6" fmla="*/ 2026 w 2040"/>
              <a:gd name="T7" fmla="*/ 603 h 825"/>
              <a:gd name="T8" fmla="*/ 2026 w 2040"/>
              <a:gd name="T9" fmla="*/ 825 h 825"/>
              <a:gd name="T10" fmla="*/ 2040 w 2040"/>
              <a:gd name="T11" fmla="*/ 825 h 825"/>
              <a:gd name="T12" fmla="*/ 2040 w 2040"/>
              <a:gd name="T13" fmla="*/ 591 h 825"/>
              <a:gd name="T14" fmla="*/ 1020 w 2040"/>
              <a:gd name="T15" fmla="*/ 0 h 825"/>
              <a:gd name="T16" fmla="*/ 0 w 2040"/>
              <a:gd name="T17" fmla="*/ 591 h 825"/>
              <a:gd name="T18" fmla="*/ 0 w 2040"/>
              <a:gd name="T19" fmla="*/ 825 h 825"/>
              <a:gd name="T20" fmla="*/ 13 w 2040"/>
              <a:gd name="T21" fmla="*/ 825 h 8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040" h="825">
                <a:moveTo>
                  <a:pt x="13" y="825"/>
                </a:moveTo>
                <a:lnTo>
                  <a:pt x="13" y="603"/>
                </a:lnTo>
                <a:lnTo>
                  <a:pt x="1020" y="22"/>
                </a:lnTo>
                <a:lnTo>
                  <a:pt x="2026" y="603"/>
                </a:lnTo>
                <a:lnTo>
                  <a:pt x="2026" y="825"/>
                </a:lnTo>
                <a:lnTo>
                  <a:pt x="2040" y="825"/>
                </a:lnTo>
                <a:lnTo>
                  <a:pt x="2040" y="591"/>
                </a:lnTo>
                <a:lnTo>
                  <a:pt x="1020" y="0"/>
                </a:lnTo>
                <a:lnTo>
                  <a:pt x="0" y="591"/>
                </a:lnTo>
                <a:lnTo>
                  <a:pt x="0" y="825"/>
                </a:lnTo>
                <a:lnTo>
                  <a:pt x="13" y="82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思源黑体 CN Normal" panose="020B0400000000000000" pitchFamily="34" charset="-122"/>
              <a:ea typeface="思源黑体 CN Regular" panose="020B05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31" name="Freeform 6"/>
          <p:cNvSpPr/>
          <p:nvPr/>
        </p:nvSpPr>
        <p:spPr bwMode="auto">
          <a:xfrm>
            <a:off x="1755140" y="2631440"/>
            <a:ext cx="2442845" cy="990600"/>
          </a:xfrm>
          <a:custGeom>
            <a:avLst/>
            <a:gdLst>
              <a:gd name="T0" fmla="*/ 1020 w 2040"/>
              <a:gd name="T1" fmla="*/ 807 h 827"/>
              <a:gd name="T2" fmla="*/ 13 w 2040"/>
              <a:gd name="T3" fmla="*/ 226 h 827"/>
              <a:gd name="T4" fmla="*/ 13 w 2040"/>
              <a:gd name="T5" fmla="*/ 0 h 827"/>
              <a:gd name="T6" fmla="*/ 0 w 2040"/>
              <a:gd name="T7" fmla="*/ 0 h 827"/>
              <a:gd name="T8" fmla="*/ 0 w 2040"/>
              <a:gd name="T9" fmla="*/ 236 h 827"/>
              <a:gd name="T10" fmla="*/ 1020 w 2040"/>
              <a:gd name="T11" fmla="*/ 827 h 827"/>
              <a:gd name="T12" fmla="*/ 2040 w 2040"/>
              <a:gd name="T13" fmla="*/ 236 h 827"/>
              <a:gd name="T14" fmla="*/ 2040 w 2040"/>
              <a:gd name="T15" fmla="*/ 0 h 827"/>
              <a:gd name="T16" fmla="*/ 2026 w 2040"/>
              <a:gd name="T17" fmla="*/ 0 h 827"/>
              <a:gd name="T18" fmla="*/ 2026 w 2040"/>
              <a:gd name="T19" fmla="*/ 225 h 827"/>
              <a:gd name="T20" fmla="*/ 1020 w 2040"/>
              <a:gd name="T21" fmla="*/ 807 h 8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040" h="827">
                <a:moveTo>
                  <a:pt x="1020" y="807"/>
                </a:moveTo>
                <a:lnTo>
                  <a:pt x="13" y="226"/>
                </a:lnTo>
                <a:lnTo>
                  <a:pt x="13" y="0"/>
                </a:lnTo>
                <a:lnTo>
                  <a:pt x="0" y="0"/>
                </a:lnTo>
                <a:lnTo>
                  <a:pt x="0" y="236"/>
                </a:lnTo>
                <a:lnTo>
                  <a:pt x="1020" y="827"/>
                </a:lnTo>
                <a:lnTo>
                  <a:pt x="2040" y="236"/>
                </a:lnTo>
                <a:lnTo>
                  <a:pt x="2040" y="0"/>
                </a:lnTo>
                <a:lnTo>
                  <a:pt x="2026" y="0"/>
                </a:lnTo>
                <a:lnTo>
                  <a:pt x="2026" y="225"/>
                </a:lnTo>
                <a:lnTo>
                  <a:pt x="1020" y="80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思源黑体 CN Normal" panose="020B0400000000000000" pitchFamily="34" charset="-122"/>
              <a:ea typeface="思源黑体 CN Regular" panose="020B05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32" name="Freeform 8"/>
          <p:cNvSpPr/>
          <p:nvPr/>
        </p:nvSpPr>
        <p:spPr bwMode="auto">
          <a:xfrm>
            <a:off x="1841500" y="2631440"/>
            <a:ext cx="2269490" cy="883920"/>
          </a:xfrm>
          <a:custGeom>
            <a:avLst/>
            <a:gdLst>
              <a:gd name="T0" fmla="*/ 1822 w 1895"/>
              <a:gd name="T1" fmla="*/ 0 h 738"/>
              <a:gd name="T2" fmla="*/ 1822 w 1895"/>
              <a:gd name="T3" fmla="*/ 150 h 738"/>
              <a:gd name="T4" fmla="*/ 944 w 1895"/>
              <a:gd name="T5" fmla="*/ 655 h 738"/>
              <a:gd name="T6" fmla="*/ 66 w 1895"/>
              <a:gd name="T7" fmla="*/ 150 h 738"/>
              <a:gd name="T8" fmla="*/ 66 w 1895"/>
              <a:gd name="T9" fmla="*/ 0 h 738"/>
              <a:gd name="T10" fmla="*/ 0 w 1895"/>
              <a:gd name="T11" fmla="*/ 0 h 738"/>
              <a:gd name="T12" fmla="*/ 0 w 1895"/>
              <a:gd name="T13" fmla="*/ 192 h 738"/>
              <a:gd name="T14" fmla="*/ 948 w 1895"/>
              <a:gd name="T15" fmla="*/ 738 h 738"/>
              <a:gd name="T16" fmla="*/ 1895 w 1895"/>
              <a:gd name="T17" fmla="*/ 192 h 738"/>
              <a:gd name="T18" fmla="*/ 1895 w 1895"/>
              <a:gd name="T19" fmla="*/ 0 h 738"/>
              <a:gd name="T20" fmla="*/ 1822 w 1895"/>
              <a:gd name="T21" fmla="*/ 0 h 7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895" h="738">
                <a:moveTo>
                  <a:pt x="1822" y="0"/>
                </a:moveTo>
                <a:lnTo>
                  <a:pt x="1822" y="150"/>
                </a:lnTo>
                <a:lnTo>
                  <a:pt x="944" y="655"/>
                </a:lnTo>
                <a:lnTo>
                  <a:pt x="66" y="150"/>
                </a:lnTo>
                <a:lnTo>
                  <a:pt x="66" y="0"/>
                </a:lnTo>
                <a:lnTo>
                  <a:pt x="0" y="0"/>
                </a:lnTo>
                <a:lnTo>
                  <a:pt x="0" y="192"/>
                </a:lnTo>
                <a:lnTo>
                  <a:pt x="948" y="738"/>
                </a:lnTo>
                <a:lnTo>
                  <a:pt x="1895" y="192"/>
                </a:lnTo>
                <a:lnTo>
                  <a:pt x="1895" y="0"/>
                </a:lnTo>
                <a:lnTo>
                  <a:pt x="1822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思源黑体 CN Normal" panose="020B0400000000000000" pitchFamily="34" charset="-122"/>
              <a:ea typeface="思源黑体 CN Regular" panose="020B05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33" name="Freeform 9"/>
          <p:cNvSpPr/>
          <p:nvPr/>
        </p:nvSpPr>
        <p:spPr bwMode="auto">
          <a:xfrm>
            <a:off x="1841500" y="677545"/>
            <a:ext cx="2269490" cy="878840"/>
          </a:xfrm>
          <a:custGeom>
            <a:avLst/>
            <a:gdLst>
              <a:gd name="T0" fmla="*/ 66 w 1895"/>
              <a:gd name="T1" fmla="*/ 734 h 734"/>
              <a:gd name="T2" fmla="*/ 66 w 1895"/>
              <a:gd name="T3" fmla="*/ 587 h 734"/>
              <a:gd name="T4" fmla="*/ 944 w 1895"/>
              <a:gd name="T5" fmla="*/ 81 h 734"/>
              <a:gd name="T6" fmla="*/ 1822 w 1895"/>
              <a:gd name="T7" fmla="*/ 587 h 734"/>
              <a:gd name="T8" fmla="*/ 1822 w 1895"/>
              <a:gd name="T9" fmla="*/ 734 h 734"/>
              <a:gd name="T10" fmla="*/ 1895 w 1895"/>
              <a:gd name="T11" fmla="*/ 734 h 734"/>
              <a:gd name="T12" fmla="*/ 1895 w 1895"/>
              <a:gd name="T13" fmla="*/ 546 h 734"/>
              <a:gd name="T14" fmla="*/ 948 w 1895"/>
              <a:gd name="T15" fmla="*/ 0 h 734"/>
              <a:gd name="T16" fmla="*/ 0 w 1895"/>
              <a:gd name="T17" fmla="*/ 546 h 734"/>
              <a:gd name="T18" fmla="*/ 0 w 1895"/>
              <a:gd name="T19" fmla="*/ 734 h 734"/>
              <a:gd name="T20" fmla="*/ 66 w 1895"/>
              <a:gd name="T21" fmla="*/ 734 h 7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895" h="734">
                <a:moveTo>
                  <a:pt x="66" y="734"/>
                </a:moveTo>
                <a:lnTo>
                  <a:pt x="66" y="587"/>
                </a:lnTo>
                <a:lnTo>
                  <a:pt x="944" y="81"/>
                </a:lnTo>
                <a:lnTo>
                  <a:pt x="1822" y="587"/>
                </a:lnTo>
                <a:lnTo>
                  <a:pt x="1822" y="734"/>
                </a:lnTo>
                <a:lnTo>
                  <a:pt x="1895" y="734"/>
                </a:lnTo>
                <a:lnTo>
                  <a:pt x="1895" y="546"/>
                </a:lnTo>
                <a:lnTo>
                  <a:pt x="948" y="0"/>
                </a:lnTo>
                <a:lnTo>
                  <a:pt x="0" y="546"/>
                </a:lnTo>
                <a:lnTo>
                  <a:pt x="0" y="734"/>
                </a:lnTo>
                <a:lnTo>
                  <a:pt x="66" y="73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思源黑体 CN Normal" panose="020B0400000000000000" pitchFamily="34" charset="-122"/>
              <a:ea typeface="思源黑体 CN Regular" panose="020B05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7179310" y="4563110"/>
            <a:ext cx="1758950" cy="429895"/>
          </a:xfrm>
          <a:prstGeom prst="rect">
            <a:avLst/>
          </a:prstGeom>
          <a:solidFill>
            <a:srgbClr val="0082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5" b="1">
              <a:solidFill>
                <a:schemeClr val="bg1">
                  <a:lumMod val="95000"/>
                </a:schemeClr>
              </a:solidFill>
              <a:latin typeface="Source Han Sans HW SC"/>
              <a:ea typeface="PangMenZhengDao" panose="02010600030101010101" pitchFamily="2" charset="-122"/>
              <a:sym typeface="Source Han Sans HW SC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76775"/>
          <a:stretch>
            <a:fillRect/>
          </a:stretch>
        </p:blipFill>
        <p:spPr>
          <a:xfrm rot="16200000" flipH="1">
            <a:off x="6920230" y="4752340"/>
            <a:ext cx="568960" cy="51435"/>
          </a:xfrm>
          <a:prstGeom prst="rect">
            <a:avLst/>
          </a:prstGeom>
          <a:solidFill>
            <a:srgbClr val="0082CE"/>
          </a:solidFill>
        </p:spPr>
      </p:pic>
      <p:sp>
        <p:nvSpPr>
          <p:cNvPr id="24" name="文本框 50"/>
          <p:cNvSpPr txBox="1"/>
          <p:nvPr/>
        </p:nvSpPr>
        <p:spPr>
          <a:xfrm>
            <a:off x="7242175" y="4581525"/>
            <a:ext cx="1667510" cy="398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rPr>
              <a:t>计划及预算</a:t>
            </a:r>
          </a:p>
        </p:txBody>
      </p:sp>
      <p:sp>
        <p:nvSpPr>
          <p:cNvPr id="25" name="išľíďè"/>
          <p:cNvSpPr/>
          <p:nvPr/>
        </p:nvSpPr>
        <p:spPr bwMode="auto">
          <a:xfrm>
            <a:off x="7202805" y="5090160"/>
            <a:ext cx="2369820" cy="7791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rIns="90000" anchor="t" anchorCtr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sym typeface="Source Han Sans HW SC"/>
              </a:rPr>
              <a:t>◎推进计划</a:t>
            </a:r>
            <a:endParaRPr lang="en-US" altLang="zh-CN" sz="140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Source Han Sans HW SC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sz="14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sym typeface="Source Han Sans HW SC"/>
              </a:rPr>
              <a:t>◎</a:t>
            </a:r>
            <a:r>
              <a:rPr lang="zh-CN" altLang="en-US" sz="1400" dirty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sym typeface="Source Han Sans HW SC"/>
              </a:rPr>
              <a:t>预    算</a:t>
            </a:r>
            <a:endParaRPr lang="en-US" altLang="zh-CN" sz="140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Source Han Sans HW SC"/>
            </a:endParaRPr>
          </a:p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sz="14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Source Han Sans HW SC"/>
            </a:endParaRPr>
          </a:p>
        </p:txBody>
      </p:sp>
      <p:pic>
        <p:nvPicPr>
          <p:cNvPr id="26" name="图片 25" descr="微信截图_2020041418145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861425" y="227965"/>
            <a:ext cx="1120775" cy="532765"/>
          </a:xfrm>
          <a:prstGeom prst="rect">
            <a:avLst/>
          </a:prstGeom>
        </p:spPr>
      </p:pic>
      <p:pic>
        <p:nvPicPr>
          <p:cNvPr id="38" name="图片 37" descr="富农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178415" y="189865"/>
            <a:ext cx="1440815" cy="608965"/>
          </a:xfrm>
          <a:prstGeom prst="rect">
            <a:avLst/>
          </a:prstGeom>
        </p:spPr>
      </p:pic>
      <p:grpSp>
        <p:nvGrpSpPr>
          <p:cNvPr id="45" name="组合 44"/>
          <p:cNvGrpSpPr/>
          <p:nvPr/>
        </p:nvGrpSpPr>
        <p:grpSpPr>
          <a:xfrm>
            <a:off x="603885" y="59055"/>
            <a:ext cx="4745355" cy="4123055"/>
            <a:chOff x="338" y="691"/>
            <a:chExt cx="9825" cy="8731"/>
          </a:xfrm>
        </p:grpSpPr>
        <p:sp>
          <p:nvSpPr>
            <p:cNvPr id="41" name="Line 13"/>
            <p:cNvSpPr>
              <a:spLocks noChangeShapeType="1"/>
            </p:cNvSpPr>
            <p:nvPr/>
          </p:nvSpPr>
          <p:spPr bwMode="auto">
            <a:xfrm flipH="1" flipV="1">
              <a:off x="795" y="1441"/>
              <a:ext cx="1928" cy="1928"/>
            </a:xfrm>
            <a:prstGeom prst="line">
              <a:avLst/>
            </a:prstGeom>
            <a:noFill/>
            <a:ln w="20638" cap="flat">
              <a:solidFill>
                <a:schemeClr val="bg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42" name="Line 14"/>
            <p:cNvSpPr>
              <a:spLocks noChangeShapeType="1"/>
            </p:cNvSpPr>
            <p:nvPr/>
          </p:nvSpPr>
          <p:spPr bwMode="auto">
            <a:xfrm flipH="1" flipV="1">
              <a:off x="338" y="691"/>
              <a:ext cx="1370" cy="1368"/>
            </a:xfrm>
            <a:prstGeom prst="line">
              <a:avLst/>
            </a:prstGeom>
            <a:noFill/>
            <a:ln w="20638" cap="flat">
              <a:solidFill>
                <a:schemeClr val="bg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43" name="Line 15"/>
            <p:cNvSpPr>
              <a:spLocks noChangeShapeType="1"/>
            </p:cNvSpPr>
            <p:nvPr/>
          </p:nvSpPr>
          <p:spPr bwMode="auto">
            <a:xfrm>
              <a:off x="7780" y="6745"/>
              <a:ext cx="1933" cy="1928"/>
            </a:xfrm>
            <a:prstGeom prst="line">
              <a:avLst/>
            </a:prstGeom>
            <a:noFill/>
            <a:ln w="20638" cap="flat">
              <a:solidFill>
                <a:schemeClr val="bg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44" name="Line 16"/>
            <p:cNvSpPr>
              <a:spLocks noChangeShapeType="1"/>
            </p:cNvSpPr>
            <p:nvPr/>
          </p:nvSpPr>
          <p:spPr bwMode="auto">
            <a:xfrm>
              <a:off x="8795" y="8058"/>
              <a:ext cx="1368" cy="1365"/>
            </a:xfrm>
            <a:prstGeom prst="line">
              <a:avLst/>
            </a:prstGeom>
            <a:noFill/>
            <a:ln w="20638" cap="flat">
              <a:solidFill>
                <a:schemeClr val="bg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16200000">
            <a:off x="2409825" y="2068195"/>
            <a:ext cx="2446655" cy="2983865"/>
            <a:chOff x="1880" y="2499"/>
            <a:chExt cx="4102" cy="5312"/>
          </a:xfrm>
        </p:grpSpPr>
        <p:grpSp>
          <p:nvGrpSpPr>
            <p:cNvPr id="13" name="组合 12"/>
            <p:cNvGrpSpPr/>
            <p:nvPr/>
          </p:nvGrpSpPr>
          <p:grpSpPr>
            <a:xfrm>
              <a:off x="1921" y="2499"/>
              <a:ext cx="4010" cy="1621"/>
              <a:chOff x="4478338" y="1241901"/>
              <a:chExt cx="3238500" cy="1309688"/>
            </a:xfrm>
            <a:solidFill>
              <a:schemeClr val="bg1"/>
            </a:solidFill>
          </p:grpSpPr>
          <p:sp>
            <p:nvSpPr>
              <p:cNvPr id="17" name="Freeform 5"/>
              <p:cNvSpPr/>
              <p:nvPr/>
            </p:nvSpPr>
            <p:spPr bwMode="auto">
              <a:xfrm>
                <a:off x="4478338" y="1241901"/>
                <a:ext cx="3238500" cy="1309688"/>
              </a:xfrm>
              <a:custGeom>
                <a:avLst/>
                <a:gdLst>
                  <a:gd name="T0" fmla="*/ 13 w 2040"/>
                  <a:gd name="T1" fmla="*/ 825 h 825"/>
                  <a:gd name="T2" fmla="*/ 13 w 2040"/>
                  <a:gd name="T3" fmla="*/ 603 h 825"/>
                  <a:gd name="T4" fmla="*/ 1020 w 2040"/>
                  <a:gd name="T5" fmla="*/ 22 h 825"/>
                  <a:gd name="T6" fmla="*/ 2026 w 2040"/>
                  <a:gd name="T7" fmla="*/ 603 h 825"/>
                  <a:gd name="T8" fmla="*/ 2026 w 2040"/>
                  <a:gd name="T9" fmla="*/ 825 h 825"/>
                  <a:gd name="T10" fmla="*/ 2040 w 2040"/>
                  <a:gd name="T11" fmla="*/ 825 h 825"/>
                  <a:gd name="T12" fmla="*/ 2040 w 2040"/>
                  <a:gd name="T13" fmla="*/ 591 h 825"/>
                  <a:gd name="T14" fmla="*/ 1020 w 2040"/>
                  <a:gd name="T15" fmla="*/ 0 h 825"/>
                  <a:gd name="T16" fmla="*/ 0 w 2040"/>
                  <a:gd name="T17" fmla="*/ 591 h 825"/>
                  <a:gd name="T18" fmla="*/ 0 w 2040"/>
                  <a:gd name="T19" fmla="*/ 825 h 825"/>
                  <a:gd name="T20" fmla="*/ 13 w 2040"/>
                  <a:gd name="T21" fmla="*/ 825 h 8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5">
                    <a:moveTo>
                      <a:pt x="13" y="825"/>
                    </a:moveTo>
                    <a:lnTo>
                      <a:pt x="13" y="603"/>
                    </a:lnTo>
                    <a:lnTo>
                      <a:pt x="1020" y="22"/>
                    </a:lnTo>
                    <a:lnTo>
                      <a:pt x="2026" y="603"/>
                    </a:lnTo>
                    <a:lnTo>
                      <a:pt x="2026" y="825"/>
                    </a:lnTo>
                    <a:lnTo>
                      <a:pt x="2040" y="825"/>
                    </a:lnTo>
                    <a:lnTo>
                      <a:pt x="2040" y="591"/>
                    </a:lnTo>
                    <a:lnTo>
                      <a:pt x="1020" y="0"/>
                    </a:lnTo>
                    <a:lnTo>
                      <a:pt x="0" y="591"/>
                    </a:lnTo>
                    <a:lnTo>
                      <a:pt x="0" y="825"/>
                    </a:lnTo>
                    <a:lnTo>
                      <a:pt x="13" y="82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19" name="Freeform 9"/>
              <p:cNvSpPr/>
              <p:nvPr/>
            </p:nvSpPr>
            <p:spPr bwMode="auto">
              <a:xfrm>
                <a:off x="4592638" y="1386364"/>
                <a:ext cx="3008313" cy="1165225"/>
              </a:xfrm>
              <a:custGeom>
                <a:avLst/>
                <a:gdLst>
                  <a:gd name="T0" fmla="*/ 66 w 1895"/>
                  <a:gd name="T1" fmla="*/ 734 h 734"/>
                  <a:gd name="T2" fmla="*/ 66 w 1895"/>
                  <a:gd name="T3" fmla="*/ 587 h 734"/>
                  <a:gd name="T4" fmla="*/ 944 w 1895"/>
                  <a:gd name="T5" fmla="*/ 81 h 734"/>
                  <a:gd name="T6" fmla="*/ 1822 w 1895"/>
                  <a:gd name="T7" fmla="*/ 587 h 734"/>
                  <a:gd name="T8" fmla="*/ 1822 w 1895"/>
                  <a:gd name="T9" fmla="*/ 734 h 734"/>
                  <a:gd name="T10" fmla="*/ 1895 w 1895"/>
                  <a:gd name="T11" fmla="*/ 734 h 734"/>
                  <a:gd name="T12" fmla="*/ 1895 w 1895"/>
                  <a:gd name="T13" fmla="*/ 546 h 734"/>
                  <a:gd name="T14" fmla="*/ 948 w 1895"/>
                  <a:gd name="T15" fmla="*/ 0 h 734"/>
                  <a:gd name="T16" fmla="*/ 0 w 1895"/>
                  <a:gd name="T17" fmla="*/ 546 h 734"/>
                  <a:gd name="T18" fmla="*/ 0 w 1895"/>
                  <a:gd name="T19" fmla="*/ 734 h 734"/>
                  <a:gd name="T20" fmla="*/ 66 w 1895"/>
                  <a:gd name="T21" fmla="*/ 734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4">
                    <a:moveTo>
                      <a:pt x="66" y="734"/>
                    </a:moveTo>
                    <a:lnTo>
                      <a:pt x="66" y="587"/>
                    </a:lnTo>
                    <a:lnTo>
                      <a:pt x="944" y="81"/>
                    </a:lnTo>
                    <a:lnTo>
                      <a:pt x="1822" y="587"/>
                    </a:lnTo>
                    <a:lnTo>
                      <a:pt x="1822" y="734"/>
                    </a:lnTo>
                    <a:lnTo>
                      <a:pt x="1895" y="734"/>
                    </a:lnTo>
                    <a:lnTo>
                      <a:pt x="1895" y="546"/>
                    </a:lnTo>
                    <a:lnTo>
                      <a:pt x="948" y="0"/>
                    </a:lnTo>
                    <a:lnTo>
                      <a:pt x="0" y="546"/>
                    </a:lnTo>
                    <a:lnTo>
                      <a:pt x="0" y="734"/>
                    </a:lnTo>
                    <a:lnTo>
                      <a:pt x="66" y="7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  <p:grpSp>
          <p:nvGrpSpPr>
            <p:cNvPr id="21" name="组合 20"/>
            <p:cNvGrpSpPr/>
            <p:nvPr/>
          </p:nvGrpSpPr>
          <p:grpSpPr>
            <a:xfrm>
              <a:off x="1880" y="6149"/>
              <a:ext cx="4103" cy="1663"/>
              <a:chOff x="4478338" y="3976688"/>
              <a:chExt cx="3238500" cy="1312863"/>
            </a:xfrm>
            <a:solidFill>
              <a:schemeClr val="bg1"/>
            </a:solidFill>
          </p:grpSpPr>
          <p:sp>
            <p:nvSpPr>
              <p:cNvPr id="22" name="Freeform 6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  <a:gd name="T20" fmla="*/ 1020 w 2040"/>
                  <a:gd name="T21" fmla="*/ 807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  <a:lnTo>
                      <a:pt x="1020" y="80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3" name="Freeform 7"/>
              <p:cNvSpPr/>
              <p:nvPr/>
            </p:nvSpPr>
            <p:spPr bwMode="auto">
              <a:xfrm>
                <a:off x="4478338" y="3976688"/>
                <a:ext cx="3238500" cy="1312863"/>
              </a:xfrm>
              <a:custGeom>
                <a:avLst/>
                <a:gdLst>
                  <a:gd name="T0" fmla="*/ 1020 w 2040"/>
                  <a:gd name="T1" fmla="*/ 807 h 827"/>
                  <a:gd name="T2" fmla="*/ 13 w 2040"/>
                  <a:gd name="T3" fmla="*/ 226 h 827"/>
                  <a:gd name="T4" fmla="*/ 13 w 2040"/>
                  <a:gd name="T5" fmla="*/ 0 h 827"/>
                  <a:gd name="T6" fmla="*/ 0 w 2040"/>
                  <a:gd name="T7" fmla="*/ 0 h 827"/>
                  <a:gd name="T8" fmla="*/ 0 w 2040"/>
                  <a:gd name="T9" fmla="*/ 236 h 827"/>
                  <a:gd name="T10" fmla="*/ 1020 w 2040"/>
                  <a:gd name="T11" fmla="*/ 827 h 827"/>
                  <a:gd name="T12" fmla="*/ 2040 w 2040"/>
                  <a:gd name="T13" fmla="*/ 236 h 827"/>
                  <a:gd name="T14" fmla="*/ 2040 w 2040"/>
                  <a:gd name="T15" fmla="*/ 0 h 827"/>
                  <a:gd name="T16" fmla="*/ 2026 w 2040"/>
                  <a:gd name="T17" fmla="*/ 0 h 827"/>
                  <a:gd name="T18" fmla="*/ 2026 w 2040"/>
                  <a:gd name="T19" fmla="*/ 225 h 8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40" h="827">
                    <a:moveTo>
                      <a:pt x="1020" y="807"/>
                    </a:moveTo>
                    <a:lnTo>
                      <a:pt x="13" y="226"/>
                    </a:lnTo>
                    <a:lnTo>
                      <a:pt x="13" y="0"/>
                    </a:lnTo>
                    <a:lnTo>
                      <a:pt x="0" y="0"/>
                    </a:lnTo>
                    <a:lnTo>
                      <a:pt x="0" y="236"/>
                    </a:lnTo>
                    <a:lnTo>
                      <a:pt x="1020" y="827"/>
                    </a:lnTo>
                    <a:lnTo>
                      <a:pt x="2040" y="236"/>
                    </a:lnTo>
                    <a:lnTo>
                      <a:pt x="2040" y="0"/>
                    </a:lnTo>
                    <a:lnTo>
                      <a:pt x="2026" y="0"/>
                    </a:lnTo>
                    <a:lnTo>
                      <a:pt x="2026" y="225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  <p:sp>
            <p:nvSpPr>
              <p:cNvPr id="24" name="Freeform 8"/>
              <p:cNvSpPr/>
              <p:nvPr/>
            </p:nvSpPr>
            <p:spPr bwMode="auto">
              <a:xfrm>
                <a:off x="4592638" y="3976688"/>
                <a:ext cx="3008313" cy="1171575"/>
              </a:xfrm>
              <a:custGeom>
                <a:avLst/>
                <a:gdLst>
                  <a:gd name="T0" fmla="*/ 1822 w 1895"/>
                  <a:gd name="T1" fmla="*/ 0 h 738"/>
                  <a:gd name="T2" fmla="*/ 1822 w 1895"/>
                  <a:gd name="T3" fmla="*/ 150 h 738"/>
                  <a:gd name="T4" fmla="*/ 944 w 1895"/>
                  <a:gd name="T5" fmla="*/ 655 h 738"/>
                  <a:gd name="T6" fmla="*/ 66 w 1895"/>
                  <a:gd name="T7" fmla="*/ 150 h 738"/>
                  <a:gd name="T8" fmla="*/ 66 w 1895"/>
                  <a:gd name="T9" fmla="*/ 0 h 738"/>
                  <a:gd name="T10" fmla="*/ 0 w 1895"/>
                  <a:gd name="T11" fmla="*/ 0 h 738"/>
                  <a:gd name="T12" fmla="*/ 0 w 1895"/>
                  <a:gd name="T13" fmla="*/ 192 h 738"/>
                  <a:gd name="T14" fmla="*/ 948 w 1895"/>
                  <a:gd name="T15" fmla="*/ 738 h 738"/>
                  <a:gd name="T16" fmla="*/ 1895 w 1895"/>
                  <a:gd name="T17" fmla="*/ 192 h 738"/>
                  <a:gd name="T18" fmla="*/ 1895 w 1895"/>
                  <a:gd name="T19" fmla="*/ 0 h 738"/>
                  <a:gd name="T20" fmla="*/ 1822 w 1895"/>
                  <a:gd name="T21" fmla="*/ 0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895" h="738">
                    <a:moveTo>
                      <a:pt x="1822" y="0"/>
                    </a:moveTo>
                    <a:lnTo>
                      <a:pt x="1822" y="150"/>
                    </a:lnTo>
                    <a:lnTo>
                      <a:pt x="944" y="655"/>
                    </a:lnTo>
                    <a:lnTo>
                      <a:pt x="66" y="150"/>
                    </a:lnTo>
                    <a:lnTo>
                      <a:pt x="66" y="0"/>
                    </a:lnTo>
                    <a:lnTo>
                      <a:pt x="0" y="0"/>
                    </a:lnTo>
                    <a:lnTo>
                      <a:pt x="0" y="192"/>
                    </a:lnTo>
                    <a:lnTo>
                      <a:pt x="948" y="738"/>
                    </a:lnTo>
                    <a:lnTo>
                      <a:pt x="1895" y="192"/>
                    </a:lnTo>
                    <a:lnTo>
                      <a:pt x="1895" y="0"/>
                    </a:lnTo>
                    <a:lnTo>
                      <a:pt x="1822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35" tIns="45717" rIns="91435" bIns="45717" numCol="1" anchor="t" anchorCtr="0" compatLnSpc="1"/>
              <a:lstStyle/>
              <a:p>
                <a:endParaRPr lang="zh-CN" altLang="en-US">
                  <a:latin typeface="思源黑体 CN Normal" panose="020B0400000000000000" pitchFamily="34" charset="-122"/>
                  <a:ea typeface="思源黑体 CN Regular" panose="020B0500000000000000" pitchFamily="34" charset="-122"/>
                  <a:sym typeface="思源黑体 CN Normal" panose="020B0400000000000000" pitchFamily="34" charset="-122"/>
                </a:endParaRPr>
              </a:p>
            </p:txBody>
          </p:sp>
        </p:grpSp>
      </p:grpSp>
      <p:pic>
        <p:nvPicPr>
          <p:cNvPr id="26" name="图片 25" descr="微信截图_202004141814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1425" y="227965"/>
            <a:ext cx="1120775" cy="532765"/>
          </a:xfrm>
          <a:prstGeom prst="rect">
            <a:avLst/>
          </a:prstGeom>
        </p:spPr>
      </p:pic>
      <p:pic>
        <p:nvPicPr>
          <p:cNvPr id="38" name="图片 37" descr="富农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8415" y="189865"/>
            <a:ext cx="1440815" cy="608965"/>
          </a:xfrm>
          <a:prstGeom prst="rect">
            <a:avLst/>
          </a:prstGeom>
        </p:spPr>
      </p:pic>
      <p:sp>
        <p:nvSpPr>
          <p:cNvPr id="7" name="标题 5"/>
          <p:cNvSpPr>
            <a:spLocks noGrp="1"/>
          </p:cNvSpPr>
          <p:nvPr/>
        </p:nvSpPr>
        <p:spPr>
          <a:xfrm>
            <a:off x="1145540" y="189865"/>
            <a:ext cx="2294890" cy="63182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defTabSz="914400">
              <a:spcBef>
                <a:spcPts val="0"/>
              </a:spcBef>
            </a:pPr>
            <a:r>
              <a:rPr lang="zh-CN" altLang="en-US" sz="2800" b="0" dirty="0" smtClean="0">
                <a:solidFill>
                  <a:schemeClr val="bg1"/>
                </a:solidFill>
                <a:effectLst/>
                <a:latin typeface="方正正中黑简体" panose="02000000000000000000" charset="-122"/>
                <a:ea typeface="方正正中黑简体" panose="02000000000000000000" charset="-122"/>
                <a:sym typeface="+mn-ea"/>
              </a:rPr>
              <a:t>核心功能</a:t>
            </a:r>
          </a:p>
        </p:txBody>
      </p:sp>
      <p:sp>
        <p:nvSpPr>
          <p:cNvPr id="4" name="矩形 3"/>
          <p:cNvSpPr/>
          <p:nvPr/>
        </p:nvSpPr>
        <p:spPr>
          <a:xfrm>
            <a:off x="3051810" y="2077085"/>
            <a:ext cx="1130935" cy="779145"/>
          </a:xfrm>
          <a:prstGeom prst="rect">
            <a:avLst/>
          </a:prstGeom>
          <a:noFill/>
          <a:ln w="25400">
            <a:noFill/>
          </a:ln>
          <a:effectLst>
            <a:outerShdw blurRad="393700" dist="63500" dir="8100000" sx="112000" sy="112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sym typeface="思源黑体 CN Normal" panose="020B0400000000000000" pitchFamily="34" charset="-122"/>
              </a:rPr>
              <a:t>11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745105" y="2935605"/>
            <a:ext cx="1744345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2800" dirty="0">
                <a:solidFill>
                  <a:schemeClr val="bg1"/>
                </a:solidFill>
                <a:latin typeface="Calibri" panose="020F0502020204030204" charset="0"/>
                <a:ea typeface="宋体" panose="02010600030101010101" pitchFamily="2" charset="-122"/>
                <a:sym typeface="+mn-ea"/>
              </a:rPr>
              <a:t>集团客户数据仓库直连中心</a:t>
            </a:r>
            <a:endParaRPr 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6755130" y="2322195"/>
            <a:ext cx="1870075" cy="1618615"/>
            <a:chOff x="9429" y="4153"/>
            <a:chExt cx="2460" cy="2549"/>
          </a:xfrm>
        </p:grpSpPr>
        <p:sp>
          <p:nvSpPr>
            <p:cNvPr id="30" name="Rounded Rectangle 15"/>
            <p:cNvSpPr/>
            <p:nvPr/>
          </p:nvSpPr>
          <p:spPr>
            <a:xfrm>
              <a:off x="9429" y="5653"/>
              <a:ext cx="2460" cy="1049"/>
            </a:xfrm>
            <a:prstGeom prst="roundRect">
              <a:avLst>
                <a:gd name="adj" fmla="val 9770"/>
              </a:avLst>
            </a:pr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latin typeface="思源黑体" panose="020B0400000000000000" charset="-122"/>
                  <a:ea typeface="思源黑体" panose="020B0400000000000000" charset="-122"/>
                  <a:cs typeface="Lato Medium" panose="020F0602020204030203" pitchFamily="34" charset="0"/>
                  <a:sym typeface="字魂105号-简雅黑" panose="00000500000000000000" pitchFamily="2" charset="-122"/>
                </a:rPr>
                <a:t>收款数据</a:t>
              </a:r>
            </a:p>
          </p:txBody>
        </p:sp>
        <p:sp>
          <p:nvSpPr>
            <p:cNvPr id="35" name="Rounded Rectangle 15"/>
            <p:cNvSpPr/>
            <p:nvPr/>
          </p:nvSpPr>
          <p:spPr>
            <a:xfrm>
              <a:off x="9429" y="4153"/>
              <a:ext cx="2460" cy="1049"/>
            </a:xfrm>
            <a:prstGeom prst="roundRect">
              <a:avLst>
                <a:gd name="adj" fmla="val 9770"/>
              </a:avLst>
            </a:pr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latin typeface="思源黑体" panose="020B0400000000000000" charset="-122"/>
                  <a:ea typeface="思源黑体" panose="020B0400000000000000" charset="-122"/>
                  <a:cs typeface="Lato Medium" panose="020F0602020204030203" pitchFamily="34" charset="0"/>
                  <a:sym typeface="字魂105号-简雅黑" panose="00000500000000000000" pitchFamily="2" charset="-122"/>
                </a:rPr>
                <a:t>合同数据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935720" y="2352675"/>
            <a:ext cx="1870075" cy="1617980"/>
            <a:chOff x="9429" y="4153"/>
            <a:chExt cx="2460" cy="2548"/>
          </a:xfrm>
        </p:grpSpPr>
        <p:sp>
          <p:nvSpPr>
            <p:cNvPr id="8" name="Rounded Rectangle 15"/>
            <p:cNvSpPr/>
            <p:nvPr/>
          </p:nvSpPr>
          <p:spPr>
            <a:xfrm>
              <a:off x="9429" y="5653"/>
              <a:ext cx="2460" cy="1049"/>
            </a:xfrm>
            <a:prstGeom prst="roundRect">
              <a:avLst>
                <a:gd name="adj" fmla="val 9770"/>
              </a:avLst>
            </a:pr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latin typeface="思源黑体" panose="020B0400000000000000" charset="-122"/>
                  <a:ea typeface="思源黑体" panose="020B0400000000000000" charset="-122"/>
                  <a:cs typeface="Lato Medium" panose="020F0602020204030203" pitchFamily="34" charset="0"/>
                  <a:sym typeface="字魂105号-简雅黑" panose="00000500000000000000" pitchFamily="2" charset="-122"/>
                </a:rPr>
                <a:t>提货数据</a:t>
              </a:r>
            </a:p>
          </p:txBody>
        </p:sp>
        <p:sp>
          <p:nvSpPr>
            <p:cNvPr id="9" name="Rounded Rectangle 15"/>
            <p:cNvSpPr/>
            <p:nvPr/>
          </p:nvSpPr>
          <p:spPr>
            <a:xfrm>
              <a:off x="9429" y="4153"/>
              <a:ext cx="2460" cy="1049"/>
            </a:xfrm>
            <a:prstGeom prst="roundRect">
              <a:avLst>
                <a:gd name="adj" fmla="val 9770"/>
              </a:avLst>
            </a:pr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>
                  <a:latin typeface="思源黑体" panose="020B0400000000000000" charset="-122"/>
                  <a:ea typeface="思源黑体" panose="020B0400000000000000" charset="-122"/>
                  <a:cs typeface="Lato Medium" panose="020F0602020204030203" pitchFamily="34" charset="0"/>
                  <a:sym typeface="字魂105号-简雅黑" panose="00000500000000000000" pitchFamily="2" charset="-122"/>
                </a:rPr>
                <a:t>授信数据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120045" y="2309873"/>
            <a:ext cx="1976559" cy="1362188"/>
          </a:xfrm>
          <a:prstGeom prst="rect">
            <a:avLst/>
          </a:prstGeom>
          <a:noFill/>
          <a:ln w="25400">
            <a:noFill/>
          </a:ln>
          <a:effectLst>
            <a:outerShdw blurRad="393700" dist="63500" dir="8100000" sx="112000" sy="112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sym typeface="思源黑体 CN Normal" panose="020B0400000000000000" pitchFamily="34" charset="-122"/>
              </a:rPr>
              <a:t>3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348706" y="3418018"/>
            <a:ext cx="16802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zh-CN" sz="4400" spc="3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Regular" panose="020B0500000000000000" pitchFamily="34" charset="-122"/>
                <a:cs typeface="+mn-ea"/>
                <a:sym typeface="思源黑体 CN Normal" panose="020B0400000000000000" pitchFamily="34" charset="-122"/>
              </a:rPr>
              <a:t>PART</a:t>
            </a:r>
          </a:p>
        </p:txBody>
      </p:sp>
      <p:sp>
        <p:nvSpPr>
          <p:cNvPr id="8" name="AutoShape 3"/>
          <p:cNvSpPr>
            <a:spLocks noChangeAspect="1" noChangeArrowheads="1" noTextEdit="1"/>
          </p:cNvSpPr>
          <p:nvPr/>
        </p:nvSpPr>
        <p:spPr bwMode="auto">
          <a:xfrm>
            <a:off x="0" y="709930"/>
            <a:ext cx="6248400" cy="527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思源黑体 CN Normal" panose="020B0400000000000000" pitchFamily="34" charset="-122"/>
              <a:ea typeface="思源黑体 CN Regular" panose="020B0500000000000000" pitchFamily="34" charset="-122"/>
              <a:sym typeface="思源黑体 CN Normal" panose="020B0400000000000000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490663" y="1189513"/>
            <a:ext cx="3238500" cy="1309688"/>
            <a:chOff x="4478338" y="1241901"/>
            <a:chExt cx="3238500" cy="1309688"/>
          </a:xfrm>
          <a:solidFill>
            <a:schemeClr val="bg1"/>
          </a:solidFill>
        </p:grpSpPr>
        <p:sp>
          <p:nvSpPr>
            <p:cNvPr id="10" name="Freeform 5"/>
            <p:cNvSpPr/>
            <p:nvPr/>
          </p:nvSpPr>
          <p:spPr bwMode="auto">
            <a:xfrm>
              <a:off x="4478338" y="1241901"/>
              <a:ext cx="3238500" cy="1309688"/>
            </a:xfrm>
            <a:custGeom>
              <a:avLst/>
              <a:gdLst>
                <a:gd name="T0" fmla="*/ 13 w 2040"/>
                <a:gd name="T1" fmla="*/ 825 h 825"/>
                <a:gd name="T2" fmla="*/ 13 w 2040"/>
                <a:gd name="T3" fmla="*/ 603 h 825"/>
                <a:gd name="T4" fmla="*/ 1020 w 2040"/>
                <a:gd name="T5" fmla="*/ 22 h 825"/>
                <a:gd name="T6" fmla="*/ 2026 w 2040"/>
                <a:gd name="T7" fmla="*/ 603 h 825"/>
                <a:gd name="T8" fmla="*/ 2026 w 2040"/>
                <a:gd name="T9" fmla="*/ 825 h 825"/>
                <a:gd name="T10" fmla="*/ 2040 w 2040"/>
                <a:gd name="T11" fmla="*/ 825 h 825"/>
                <a:gd name="T12" fmla="*/ 2040 w 2040"/>
                <a:gd name="T13" fmla="*/ 591 h 825"/>
                <a:gd name="T14" fmla="*/ 1020 w 2040"/>
                <a:gd name="T15" fmla="*/ 0 h 825"/>
                <a:gd name="T16" fmla="*/ 0 w 2040"/>
                <a:gd name="T17" fmla="*/ 591 h 825"/>
                <a:gd name="T18" fmla="*/ 0 w 2040"/>
                <a:gd name="T19" fmla="*/ 825 h 825"/>
                <a:gd name="T20" fmla="*/ 13 w 2040"/>
                <a:gd name="T21" fmla="*/ 825 h 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40" h="825">
                  <a:moveTo>
                    <a:pt x="13" y="825"/>
                  </a:moveTo>
                  <a:lnTo>
                    <a:pt x="13" y="603"/>
                  </a:lnTo>
                  <a:lnTo>
                    <a:pt x="1020" y="22"/>
                  </a:lnTo>
                  <a:lnTo>
                    <a:pt x="2026" y="603"/>
                  </a:lnTo>
                  <a:lnTo>
                    <a:pt x="2026" y="825"/>
                  </a:lnTo>
                  <a:lnTo>
                    <a:pt x="2040" y="825"/>
                  </a:lnTo>
                  <a:lnTo>
                    <a:pt x="2040" y="591"/>
                  </a:lnTo>
                  <a:lnTo>
                    <a:pt x="1020" y="0"/>
                  </a:lnTo>
                  <a:lnTo>
                    <a:pt x="0" y="591"/>
                  </a:lnTo>
                  <a:lnTo>
                    <a:pt x="0" y="825"/>
                  </a:lnTo>
                  <a:lnTo>
                    <a:pt x="13" y="8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11" name="Freeform 9"/>
            <p:cNvSpPr/>
            <p:nvPr/>
          </p:nvSpPr>
          <p:spPr bwMode="auto">
            <a:xfrm>
              <a:off x="4592638" y="1386364"/>
              <a:ext cx="3008313" cy="1165225"/>
            </a:xfrm>
            <a:custGeom>
              <a:avLst/>
              <a:gdLst>
                <a:gd name="T0" fmla="*/ 66 w 1895"/>
                <a:gd name="T1" fmla="*/ 734 h 734"/>
                <a:gd name="T2" fmla="*/ 66 w 1895"/>
                <a:gd name="T3" fmla="*/ 587 h 734"/>
                <a:gd name="T4" fmla="*/ 944 w 1895"/>
                <a:gd name="T5" fmla="*/ 81 h 734"/>
                <a:gd name="T6" fmla="*/ 1822 w 1895"/>
                <a:gd name="T7" fmla="*/ 587 h 734"/>
                <a:gd name="T8" fmla="*/ 1822 w 1895"/>
                <a:gd name="T9" fmla="*/ 734 h 734"/>
                <a:gd name="T10" fmla="*/ 1895 w 1895"/>
                <a:gd name="T11" fmla="*/ 734 h 734"/>
                <a:gd name="T12" fmla="*/ 1895 w 1895"/>
                <a:gd name="T13" fmla="*/ 546 h 734"/>
                <a:gd name="T14" fmla="*/ 948 w 1895"/>
                <a:gd name="T15" fmla="*/ 0 h 734"/>
                <a:gd name="T16" fmla="*/ 0 w 1895"/>
                <a:gd name="T17" fmla="*/ 546 h 734"/>
                <a:gd name="T18" fmla="*/ 0 w 1895"/>
                <a:gd name="T19" fmla="*/ 734 h 734"/>
                <a:gd name="T20" fmla="*/ 66 w 1895"/>
                <a:gd name="T21" fmla="*/ 734 h 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95" h="734">
                  <a:moveTo>
                    <a:pt x="66" y="734"/>
                  </a:moveTo>
                  <a:lnTo>
                    <a:pt x="66" y="587"/>
                  </a:lnTo>
                  <a:lnTo>
                    <a:pt x="944" y="81"/>
                  </a:lnTo>
                  <a:lnTo>
                    <a:pt x="1822" y="587"/>
                  </a:lnTo>
                  <a:lnTo>
                    <a:pt x="1822" y="734"/>
                  </a:lnTo>
                  <a:lnTo>
                    <a:pt x="1895" y="734"/>
                  </a:lnTo>
                  <a:lnTo>
                    <a:pt x="1895" y="546"/>
                  </a:lnTo>
                  <a:lnTo>
                    <a:pt x="948" y="0"/>
                  </a:lnTo>
                  <a:lnTo>
                    <a:pt x="0" y="546"/>
                  </a:lnTo>
                  <a:lnTo>
                    <a:pt x="0" y="734"/>
                  </a:lnTo>
                  <a:lnTo>
                    <a:pt x="66" y="73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12" name="Line 13"/>
          <p:cNvSpPr>
            <a:spLocks noChangeShapeType="1"/>
          </p:cNvSpPr>
          <p:nvPr/>
        </p:nvSpPr>
        <p:spPr bwMode="auto">
          <a:xfrm flipH="1" flipV="1">
            <a:off x="279400" y="914876"/>
            <a:ext cx="1223963" cy="1223963"/>
          </a:xfrm>
          <a:prstGeom prst="line">
            <a:avLst/>
          </a:prstGeom>
          <a:noFill/>
          <a:ln w="20638" cap="flat">
            <a:solidFill>
              <a:schemeClr val="bg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思源黑体 CN Normal" panose="020B0400000000000000" pitchFamily="34" charset="-122"/>
              <a:ea typeface="思源黑体 CN Regular" panose="020B05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3" name="Line 14"/>
          <p:cNvSpPr>
            <a:spLocks noChangeShapeType="1"/>
          </p:cNvSpPr>
          <p:nvPr/>
        </p:nvSpPr>
        <p:spPr bwMode="auto">
          <a:xfrm flipH="1" flipV="1">
            <a:off x="-11112" y="438626"/>
            <a:ext cx="869950" cy="868363"/>
          </a:xfrm>
          <a:prstGeom prst="line">
            <a:avLst/>
          </a:prstGeom>
          <a:noFill/>
          <a:ln w="20638" cap="flat">
            <a:solidFill>
              <a:schemeClr val="bg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思源黑体 CN Normal" panose="020B0400000000000000" pitchFamily="34" charset="-122"/>
              <a:ea typeface="思源黑体 CN Regular" panose="020B0500000000000000" pitchFamily="34" charset="-122"/>
              <a:sym typeface="思源黑体 CN Normal" panose="020B0400000000000000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490663" y="3924300"/>
            <a:ext cx="3238500" cy="1312863"/>
            <a:chOff x="4478338" y="3976688"/>
            <a:chExt cx="3238500" cy="1312863"/>
          </a:xfrm>
          <a:solidFill>
            <a:schemeClr val="bg1"/>
          </a:solidFill>
        </p:grpSpPr>
        <p:sp>
          <p:nvSpPr>
            <p:cNvPr id="15" name="Freeform 6"/>
            <p:cNvSpPr/>
            <p:nvPr/>
          </p:nvSpPr>
          <p:spPr bwMode="auto">
            <a:xfrm>
              <a:off x="4478338" y="3976688"/>
              <a:ext cx="3238500" cy="1312863"/>
            </a:xfrm>
            <a:custGeom>
              <a:avLst/>
              <a:gdLst>
                <a:gd name="T0" fmla="*/ 1020 w 2040"/>
                <a:gd name="T1" fmla="*/ 807 h 827"/>
                <a:gd name="T2" fmla="*/ 13 w 2040"/>
                <a:gd name="T3" fmla="*/ 226 h 827"/>
                <a:gd name="T4" fmla="*/ 13 w 2040"/>
                <a:gd name="T5" fmla="*/ 0 h 827"/>
                <a:gd name="T6" fmla="*/ 0 w 2040"/>
                <a:gd name="T7" fmla="*/ 0 h 827"/>
                <a:gd name="T8" fmla="*/ 0 w 2040"/>
                <a:gd name="T9" fmla="*/ 236 h 827"/>
                <a:gd name="T10" fmla="*/ 1020 w 2040"/>
                <a:gd name="T11" fmla="*/ 827 h 827"/>
                <a:gd name="T12" fmla="*/ 2040 w 2040"/>
                <a:gd name="T13" fmla="*/ 236 h 827"/>
                <a:gd name="T14" fmla="*/ 2040 w 2040"/>
                <a:gd name="T15" fmla="*/ 0 h 827"/>
                <a:gd name="T16" fmla="*/ 2026 w 2040"/>
                <a:gd name="T17" fmla="*/ 0 h 827"/>
                <a:gd name="T18" fmla="*/ 2026 w 2040"/>
                <a:gd name="T19" fmla="*/ 225 h 827"/>
                <a:gd name="T20" fmla="*/ 1020 w 2040"/>
                <a:gd name="T21" fmla="*/ 807 h 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40" h="827">
                  <a:moveTo>
                    <a:pt x="1020" y="807"/>
                  </a:moveTo>
                  <a:lnTo>
                    <a:pt x="13" y="226"/>
                  </a:lnTo>
                  <a:lnTo>
                    <a:pt x="13" y="0"/>
                  </a:lnTo>
                  <a:lnTo>
                    <a:pt x="0" y="0"/>
                  </a:lnTo>
                  <a:lnTo>
                    <a:pt x="0" y="236"/>
                  </a:lnTo>
                  <a:lnTo>
                    <a:pt x="1020" y="827"/>
                  </a:lnTo>
                  <a:lnTo>
                    <a:pt x="2040" y="236"/>
                  </a:lnTo>
                  <a:lnTo>
                    <a:pt x="2040" y="0"/>
                  </a:lnTo>
                  <a:lnTo>
                    <a:pt x="2026" y="0"/>
                  </a:lnTo>
                  <a:lnTo>
                    <a:pt x="2026" y="225"/>
                  </a:lnTo>
                  <a:lnTo>
                    <a:pt x="1020" y="80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4478338" y="3976688"/>
              <a:ext cx="3238500" cy="1312863"/>
            </a:xfrm>
            <a:custGeom>
              <a:avLst/>
              <a:gdLst>
                <a:gd name="T0" fmla="*/ 1020 w 2040"/>
                <a:gd name="T1" fmla="*/ 807 h 827"/>
                <a:gd name="T2" fmla="*/ 13 w 2040"/>
                <a:gd name="T3" fmla="*/ 226 h 827"/>
                <a:gd name="T4" fmla="*/ 13 w 2040"/>
                <a:gd name="T5" fmla="*/ 0 h 827"/>
                <a:gd name="T6" fmla="*/ 0 w 2040"/>
                <a:gd name="T7" fmla="*/ 0 h 827"/>
                <a:gd name="T8" fmla="*/ 0 w 2040"/>
                <a:gd name="T9" fmla="*/ 236 h 827"/>
                <a:gd name="T10" fmla="*/ 1020 w 2040"/>
                <a:gd name="T11" fmla="*/ 827 h 827"/>
                <a:gd name="T12" fmla="*/ 2040 w 2040"/>
                <a:gd name="T13" fmla="*/ 236 h 827"/>
                <a:gd name="T14" fmla="*/ 2040 w 2040"/>
                <a:gd name="T15" fmla="*/ 0 h 827"/>
                <a:gd name="T16" fmla="*/ 2026 w 2040"/>
                <a:gd name="T17" fmla="*/ 0 h 827"/>
                <a:gd name="T18" fmla="*/ 2026 w 2040"/>
                <a:gd name="T19" fmla="*/ 225 h 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40" h="827">
                  <a:moveTo>
                    <a:pt x="1020" y="807"/>
                  </a:moveTo>
                  <a:lnTo>
                    <a:pt x="13" y="226"/>
                  </a:lnTo>
                  <a:lnTo>
                    <a:pt x="13" y="0"/>
                  </a:lnTo>
                  <a:lnTo>
                    <a:pt x="0" y="0"/>
                  </a:lnTo>
                  <a:lnTo>
                    <a:pt x="0" y="236"/>
                  </a:lnTo>
                  <a:lnTo>
                    <a:pt x="1020" y="827"/>
                  </a:lnTo>
                  <a:lnTo>
                    <a:pt x="2040" y="236"/>
                  </a:lnTo>
                  <a:lnTo>
                    <a:pt x="2040" y="0"/>
                  </a:lnTo>
                  <a:lnTo>
                    <a:pt x="2026" y="0"/>
                  </a:lnTo>
                  <a:lnTo>
                    <a:pt x="2026" y="225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17" name="Freeform 8"/>
            <p:cNvSpPr/>
            <p:nvPr/>
          </p:nvSpPr>
          <p:spPr bwMode="auto">
            <a:xfrm>
              <a:off x="4592638" y="3976688"/>
              <a:ext cx="3008313" cy="1171575"/>
            </a:xfrm>
            <a:custGeom>
              <a:avLst/>
              <a:gdLst>
                <a:gd name="T0" fmla="*/ 1822 w 1895"/>
                <a:gd name="T1" fmla="*/ 0 h 738"/>
                <a:gd name="T2" fmla="*/ 1822 w 1895"/>
                <a:gd name="T3" fmla="*/ 150 h 738"/>
                <a:gd name="T4" fmla="*/ 944 w 1895"/>
                <a:gd name="T5" fmla="*/ 655 h 738"/>
                <a:gd name="T6" fmla="*/ 66 w 1895"/>
                <a:gd name="T7" fmla="*/ 150 h 738"/>
                <a:gd name="T8" fmla="*/ 66 w 1895"/>
                <a:gd name="T9" fmla="*/ 0 h 738"/>
                <a:gd name="T10" fmla="*/ 0 w 1895"/>
                <a:gd name="T11" fmla="*/ 0 h 738"/>
                <a:gd name="T12" fmla="*/ 0 w 1895"/>
                <a:gd name="T13" fmla="*/ 192 h 738"/>
                <a:gd name="T14" fmla="*/ 948 w 1895"/>
                <a:gd name="T15" fmla="*/ 738 h 738"/>
                <a:gd name="T16" fmla="*/ 1895 w 1895"/>
                <a:gd name="T17" fmla="*/ 192 h 738"/>
                <a:gd name="T18" fmla="*/ 1895 w 1895"/>
                <a:gd name="T19" fmla="*/ 0 h 738"/>
                <a:gd name="T20" fmla="*/ 1822 w 1895"/>
                <a:gd name="T21" fmla="*/ 0 h 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95" h="738">
                  <a:moveTo>
                    <a:pt x="1822" y="0"/>
                  </a:moveTo>
                  <a:lnTo>
                    <a:pt x="1822" y="150"/>
                  </a:lnTo>
                  <a:lnTo>
                    <a:pt x="944" y="655"/>
                  </a:lnTo>
                  <a:lnTo>
                    <a:pt x="66" y="15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948" y="738"/>
                  </a:lnTo>
                  <a:lnTo>
                    <a:pt x="1895" y="192"/>
                  </a:lnTo>
                  <a:lnTo>
                    <a:pt x="1895" y="0"/>
                  </a:lnTo>
                  <a:lnTo>
                    <a:pt x="182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18" name="Line 15"/>
          <p:cNvSpPr>
            <a:spLocks noChangeShapeType="1"/>
          </p:cNvSpPr>
          <p:nvPr/>
        </p:nvSpPr>
        <p:spPr bwMode="auto">
          <a:xfrm>
            <a:off x="4714875" y="4283075"/>
            <a:ext cx="1227138" cy="1223963"/>
          </a:xfrm>
          <a:prstGeom prst="line">
            <a:avLst/>
          </a:prstGeom>
          <a:noFill/>
          <a:ln w="20638" cap="flat">
            <a:solidFill>
              <a:schemeClr val="bg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思源黑体 CN Normal" panose="020B0400000000000000" pitchFamily="34" charset="-122"/>
              <a:ea typeface="思源黑体 CN Regular" panose="020B05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9" name="Line 16"/>
          <p:cNvSpPr>
            <a:spLocks noChangeShapeType="1"/>
          </p:cNvSpPr>
          <p:nvPr/>
        </p:nvSpPr>
        <p:spPr bwMode="auto">
          <a:xfrm>
            <a:off x="5359400" y="5116513"/>
            <a:ext cx="868363" cy="866775"/>
          </a:xfrm>
          <a:prstGeom prst="line">
            <a:avLst/>
          </a:prstGeom>
          <a:noFill/>
          <a:ln w="20638" cap="flat">
            <a:solidFill>
              <a:schemeClr val="bg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思源黑体 CN Normal" panose="020B0400000000000000" pitchFamily="34" charset="-122"/>
              <a:ea typeface="思源黑体 CN Regular" panose="020B05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497580" y="2619375"/>
            <a:ext cx="5918200" cy="119888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LDBS</a:t>
            </a:r>
            <a:r>
              <a:rPr lang="zh-CN" altLang="en-US" sz="48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执行计划及预算</a:t>
            </a:r>
          </a:p>
          <a:p>
            <a:pPr algn="ctr"/>
            <a:r>
              <a:rPr lang="zh-CN" altLang="en-US" sz="24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Louis Dreyfus </a:t>
            </a:r>
            <a:r>
              <a:rPr lang="en-US" altLang="zh-CN" sz="24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Business</a:t>
            </a:r>
            <a:r>
              <a:rPr lang="zh-CN" altLang="en-US" sz="24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 </a:t>
            </a:r>
            <a:r>
              <a:rPr lang="zh-CN" altLang="en-US" sz="24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System</a:t>
            </a:r>
          </a:p>
        </p:txBody>
      </p:sp>
      <p:sp>
        <p:nvSpPr>
          <p:cNvPr id="28" name="剪去单角的矩形 27"/>
          <p:cNvSpPr/>
          <p:nvPr/>
        </p:nvSpPr>
        <p:spPr>
          <a:xfrm>
            <a:off x="9641840" y="2207895"/>
            <a:ext cx="2270760" cy="1979930"/>
          </a:xfrm>
          <a:prstGeom prst="snip1Rect">
            <a:avLst/>
          </a:prstGeom>
          <a:solidFill>
            <a:srgbClr val="021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sym typeface="Source Han Sans HW SC"/>
              </a:rPr>
              <a:t> </a:t>
            </a:r>
            <a:r>
              <a:rPr lang="zh-CN" altLang="en-US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sym typeface="Source Han Sans HW SC"/>
              </a:rPr>
              <a:t>◎  </a:t>
            </a:r>
            <a:r>
              <a:rPr lang="zh-CN" altLang="en-US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HW SC"/>
              </a:rPr>
              <a:t>执行计划</a:t>
            </a:r>
            <a:endParaRPr lang="zh-CN" altLang="en-US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Source Han Sans HW SC"/>
            </a:endParaRPr>
          </a:p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Source Han Sans HW SC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sym typeface="Source Han Sans HW SC"/>
              </a:rPr>
              <a:t> ◎ 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ans HW SC"/>
              </a:rPr>
              <a:t>预       算</a:t>
            </a:r>
          </a:p>
        </p:txBody>
      </p:sp>
      <p:pic>
        <p:nvPicPr>
          <p:cNvPr id="26" name="图片 25" descr="微信截图_202004141814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1425" y="227965"/>
            <a:ext cx="1120775" cy="532765"/>
          </a:xfrm>
          <a:prstGeom prst="rect">
            <a:avLst/>
          </a:prstGeom>
        </p:spPr>
      </p:pic>
      <p:pic>
        <p:nvPicPr>
          <p:cNvPr id="38" name="图片 37" descr="富农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78415" y="189865"/>
            <a:ext cx="1440815" cy="60896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/>
          <p:cNvSpPr txBox="1"/>
          <p:nvPr/>
        </p:nvSpPr>
        <p:spPr>
          <a:xfrm>
            <a:off x="1226820" y="202565"/>
            <a:ext cx="2680970" cy="5835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sym typeface="思源黑体 CN Normal" panose="020B0400000000000000" pitchFamily="34" charset="-122"/>
              </a:rPr>
              <a:t>执行计划</a:t>
            </a:r>
          </a:p>
        </p:txBody>
      </p:sp>
      <p:pic>
        <p:nvPicPr>
          <p:cNvPr id="26" name="图片 25" descr="微信截图_202004141814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1425" y="227965"/>
            <a:ext cx="1120775" cy="532765"/>
          </a:xfrm>
          <a:prstGeom prst="rect">
            <a:avLst/>
          </a:prstGeom>
        </p:spPr>
      </p:pic>
      <p:pic>
        <p:nvPicPr>
          <p:cNvPr id="38" name="图片 37" descr="富农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8415" y="189865"/>
            <a:ext cx="1440815" cy="608965"/>
          </a:xfrm>
          <a:prstGeom prst="rect">
            <a:avLst/>
          </a:prstGeom>
        </p:spPr>
      </p:pic>
      <p:sp>
        <p:nvSpPr>
          <p:cNvPr id="16" name="AutoShape 7"/>
          <p:cNvSpPr/>
          <p:nvPr/>
        </p:nvSpPr>
        <p:spPr bwMode="auto">
          <a:xfrm>
            <a:off x="871220" y="2248535"/>
            <a:ext cx="1685290" cy="317500"/>
          </a:xfrm>
          <a:custGeom>
            <a:avLst/>
            <a:gdLst>
              <a:gd name="T0" fmla="*/ 826294 w 21600"/>
              <a:gd name="T1" fmla="*/ 86519 h 21600"/>
              <a:gd name="T2" fmla="*/ 826294 w 21600"/>
              <a:gd name="T3" fmla="*/ 86519 h 21600"/>
              <a:gd name="T4" fmla="*/ 826294 w 21600"/>
              <a:gd name="T5" fmla="*/ 86519 h 21600"/>
              <a:gd name="T6" fmla="*/ 826294 w 21600"/>
              <a:gd name="T7" fmla="*/ 8651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0666" y="21599"/>
                </a:moveTo>
                <a:lnTo>
                  <a:pt x="0" y="21599"/>
                </a:lnTo>
                <a:lnTo>
                  <a:pt x="933" y="10700"/>
                </a:lnTo>
                <a:lnTo>
                  <a:pt x="0" y="0"/>
                </a:lnTo>
                <a:lnTo>
                  <a:pt x="20666" y="0"/>
                </a:lnTo>
                <a:lnTo>
                  <a:pt x="21599" y="10700"/>
                </a:lnTo>
                <a:lnTo>
                  <a:pt x="20666" y="215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0" tIns="0" rIns="0" bIns="0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 sz="2400">
              <a:latin typeface="Noto Sans S Chinese" panose="020F0502020204030204"/>
              <a:ea typeface="+mn-ea"/>
              <a:cs typeface="+mn-ea"/>
              <a:sym typeface="Noto Sans S Chinese" panose="020F0502020204030204"/>
            </a:endParaRPr>
          </a:p>
        </p:txBody>
      </p:sp>
      <p:sp>
        <p:nvSpPr>
          <p:cNvPr id="18" name="AutoShape 12"/>
          <p:cNvSpPr/>
          <p:nvPr/>
        </p:nvSpPr>
        <p:spPr bwMode="auto">
          <a:xfrm>
            <a:off x="1672590" y="4030980"/>
            <a:ext cx="87630" cy="88900"/>
          </a:xfrm>
          <a:custGeom>
            <a:avLst/>
            <a:gdLst>
              <a:gd name="T0" fmla="*/ 42860 w 19679"/>
              <a:gd name="T1" fmla="*/ 47918 h 19679"/>
              <a:gd name="T2" fmla="*/ 42860 w 19679"/>
              <a:gd name="T3" fmla="*/ 47918 h 19679"/>
              <a:gd name="T4" fmla="*/ 42860 w 19679"/>
              <a:gd name="T5" fmla="*/ 47918 h 19679"/>
              <a:gd name="T6" fmla="*/ 42860 w 19679"/>
              <a:gd name="T7" fmla="*/ 47918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F8F1E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 sz="2400">
              <a:latin typeface="Noto Sans S Chinese" panose="020F0502020204030204"/>
              <a:ea typeface="+mn-ea"/>
              <a:cs typeface="+mn-ea"/>
              <a:sym typeface="Noto Sans S Chinese" panose="020F0502020204030204"/>
            </a:endParaRPr>
          </a:p>
        </p:txBody>
      </p:sp>
      <p:sp>
        <p:nvSpPr>
          <p:cNvPr id="25" name="AutoShape 8"/>
          <p:cNvSpPr/>
          <p:nvPr/>
        </p:nvSpPr>
        <p:spPr bwMode="auto">
          <a:xfrm>
            <a:off x="2582545" y="2248535"/>
            <a:ext cx="1685290" cy="317500"/>
          </a:xfrm>
          <a:custGeom>
            <a:avLst/>
            <a:gdLst>
              <a:gd name="T0" fmla="*/ 826294 w 21600"/>
              <a:gd name="T1" fmla="*/ 86519 h 21600"/>
              <a:gd name="T2" fmla="*/ 826294 w 21600"/>
              <a:gd name="T3" fmla="*/ 86519 h 21600"/>
              <a:gd name="T4" fmla="*/ 826294 w 21600"/>
              <a:gd name="T5" fmla="*/ 86519 h 21600"/>
              <a:gd name="T6" fmla="*/ 826294 w 21600"/>
              <a:gd name="T7" fmla="*/ 8651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0666" y="21599"/>
                </a:moveTo>
                <a:lnTo>
                  <a:pt x="0" y="21599"/>
                </a:lnTo>
                <a:lnTo>
                  <a:pt x="933" y="10700"/>
                </a:lnTo>
                <a:lnTo>
                  <a:pt x="0" y="0"/>
                </a:lnTo>
                <a:lnTo>
                  <a:pt x="20666" y="0"/>
                </a:lnTo>
                <a:lnTo>
                  <a:pt x="21599" y="10700"/>
                </a:lnTo>
                <a:lnTo>
                  <a:pt x="20666" y="215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0" tIns="0" rIns="0" bIns="0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 sz="2400">
              <a:latin typeface="Noto Sans S Chinese" panose="020F0502020204030204"/>
              <a:ea typeface="+mn-ea"/>
              <a:cs typeface="+mn-ea"/>
              <a:sym typeface="Noto Sans S Chinese" panose="020F0502020204030204"/>
            </a:endParaRPr>
          </a:p>
        </p:txBody>
      </p:sp>
      <p:sp>
        <p:nvSpPr>
          <p:cNvPr id="27" name="AutoShape 13"/>
          <p:cNvSpPr/>
          <p:nvPr/>
        </p:nvSpPr>
        <p:spPr bwMode="auto">
          <a:xfrm>
            <a:off x="3382010" y="4030980"/>
            <a:ext cx="84455" cy="88900"/>
          </a:xfrm>
          <a:custGeom>
            <a:avLst/>
            <a:gdLst>
              <a:gd name="T0" fmla="*/ 41273 w 19679"/>
              <a:gd name="T1" fmla="*/ 47918 h 19679"/>
              <a:gd name="T2" fmla="*/ 41273 w 19679"/>
              <a:gd name="T3" fmla="*/ 47918 h 19679"/>
              <a:gd name="T4" fmla="*/ 41273 w 19679"/>
              <a:gd name="T5" fmla="*/ 47918 h 19679"/>
              <a:gd name="T6" fmla="*/ 41273 w 19679"/>
              <a:gd name="T7" fmla="*/ 47918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F8F1E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 sz="2400">
              <a:latin typeface="Noto Sans S Chinese" panose="020F0502020204030204"/>
              <a:ea typeface="+mn-ea"/>
              <a:cs typeface="+mn-ea"/>
              <a:sym typeface="Noto Sans S Chinese" panose="020F0502020204030204"/>
            </a:endParaRPr>
          </a:p>
        </p:txBody>
      </p:sp>
      <p:cxnSp>
        <p:nvCxnSpPr>
          <p:cNvPr id="43" name="Straight Connector 16"/>
          <p:cNvCxnSpPr/>
          <p:nvPr/>
        </p:nvCxnSpPr>
        <p:spPr>
          <a:xfrm>
            <a:off x="1713865" y="2893060"/>
            <a:ext cx="0" cy="10140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17"/>
          <p:cNvCxnSpPr/>
          <p:nvPr/>
        </p:nvCxnSpPr>
        <p:spPr>
          <a:xfrm>
            <a:off x="3426460" y="2892425"/>
            <a:ext cx="1270" cy="100965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18"/>
          <p:cNvCxnSpPr/>
          <p:nvPr/>
        </p:nvCxnSpPr>
        <p:spPr>
          <a:xfrm>
            <a:off x="5133975" y="2888615"/>
            <a:ext cx="0" cy="1013460"/>
          </a:xfrm>
          <a:prstGeom prst="line">
            <a:avLst/>
          </a:prstGeom>
          <a:ln>
            <a:solidFill>
              <a:srgbClr val="609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19"/>
          <p:cNvCxnSpPr/>
          <p:nvPr/>
        </p:nvCxnSpPr>
        <p:spPr>
          <a:xfrm>
            <a:off x="6838950" y="2894965"/>
            <a:ext cx="0" cy="1012825"/>
          </a:xfrm>
          <a:prstGeom prst="line">
            <a:avLst/>
          </a:prstGeom>
          <a:ln>
            <a:solidFill>
              <a:srgbClr val="58B6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20"/>
          <p:cNvCxnSpPr/>
          <p:nvPr/>
        </p:nvCxnSpPr>
        <p:spPr>
          <a:xfrm>
            <a:off x="8553450" y="2894965"/>
            <a:ext cx="0" cy="1012825"/>
          </a:xfrm>
          <a:prstGeom prst="line">
            <a:avLst/>
          </a:prstGeom>
          <a:ln>
            <a:solidFill>
              <a:srgbClr val="6096E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22"/>
          <p:cNvSpPr/>
          <p:nvPr/>
        </p:nvSpPr>
        <p:spPr>
          <a:xfrm>
            <a:off x="8188960" y="2894965"/>
            <a:ext cx="723900" cy="723900"/>
          </a:xfrm>
          <a:prstGeom prst="ellipse">
            <a:avLst/>
          </a:prstGeom>
          <a:solidFill>
            <a:schemeClr val="bg1"/>
          </a:solidFill>
          <a:ln>
            <a:solidFill>
              <a:srgbClr val="609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54" name="Oval 27"/>
          <p:cNvSpPr/>
          <p:nvPr/>
        </p:nvSpPr>
        <p:spPr>
          <a:xfrm>
            <a:off x="6478270" y="2894330"/>
            <a:ext cx="723900" cy="723900"/>
          </a:xfrm>
          <a:prstGeom prst="ellipse">
            <a:avLst/>
          </a:prstGeom>
          <a:solidFill>
            <a:schemeClr val="bg1"/>
          </a:solidFill>
          <a:ln>
            <a:solidFill>
              <a:srgbClr val="58B6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60" name="Oval 33"/>
          <p:cNvSpPr/>
          <p:nvPr/>
        </p:nvSpPr>
        <p:spPr>
          <a:xfrm>
            <a:off x="4765675" y="2891790"/>
            <a:ext cx="723900" cy="723900"/>
          </a:xfrm>
          <a:prstGeom prst="ellipse">
            <a:avLst/>
          </a:prstGeom>
          <a:solidFill>
            <a:schemeClr val="bg1"/>
          </a:solidFill>
          <a:ln>
            <a:solidFill>
              <a:srgbClr val="6096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63" name="Oval 36"/>
          <p:cNvSpPr/>
          <p:nvPr/>
        </p:nvSpPr>
        <p:spPr>
          <a:xfrm>
            <a:off x="1349375" y="2894965"/>
            <a:ext cx="723900" cy="72390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68" name="Oval 41"/>
          <p:cNvSpPr/>
          <p:nvPr/>
        </p:nvSpPr>
        <p:spPr>
          <a:xfrm>
            <a:off x="3061970" y="2888615"/>
            <a:ext cx="723900" cy="723900"/>
          </a:xfrm>
          <a:prstGeom prst="ellipse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74" name="AutoShape 72"/>
          <p:cNvSpPr/>
          <p:nvPr/>
        </p:nvSpPr>
        <p:spPr bwMode="auto">
          <a:xfrm>
            <a:off x="1412240" y="1334135"/>
            <a:ext cx="620395" cy="714375"/>
          </a:xfrm>
          <a:custGeom>
            <a:avLst/>
            <a:gdLst>
              <a:gd name="T0" fmla="*/ 304801 w 21600"/>
              <a:gd name="T1" fmla="*/ 350451 h 21600"/>
              <a:gd name="T2" fmla="*/ 304801 w 21600"/>
              <a:gd name="T3" fmla="*/ 350451 h 21600"/>
              <a:gd name="T4" fmla="*/ 304801 w 21600"/>
              <a:gd name="T5" fmla="*/ 350451 h 21600"/>
              <a:gd name="T6" fmla="*/ 304801 w 21600"/>
              <a:gd name="T7" fmla="*/ 35045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9446"/>
                </a:moveTo>
                <a:cubicBezTo>
                  <a:pt x="0" y="4245"/>
                  <a:pt x="4826" y="0"/>
                  <a:pt x="10860" y="0"/>
                </a:cubicBezTo>
                <a:cubicBezTo>
                  <a:pt x="16773" y="0"/>
                  <a:pt x="21600" y="4245"/>
                  <a:pt x="21600" y="9446"/>
                </a:cubicBezTo>
                <a:cubicBezTo>
                  <a:pt x="21600" y="13957"/>
                  <a:pt x="17678" y="17725"/>
                  <a:pt x="12489" y="18415"/>
                </a:cubicBezTo>
                <a:cubicBezTo>
                  <a:pt x="10618" y="21599"/>
                  <a:pt x="10618" y="21599"/>
                  <a:pt x="10618" y="21599"/>
                </a:cubicBezTo>
                <a:cubicBezTo>
                  <a:pt x="8929" y="18415"/>
                  <a:pt x="8929" y="18415"/>
                  <a:pt x="8929" y="18415"/>
                </a:cubicBezTo>
                <a:cubicBezTo>
                  <a:pt x="3801" y="17566"/>
                  <a:pt x="0" y="13798"/>
                  <a:pt x="0" y="944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0" tIns="0" rIns="0" bIns="0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 sz="2400" b="1" dirty="0">
              <a:latin typeface="Noto Sans S Chinese" panose="020F0502020204030204"/>
              <a:ea typeface="+mn-ea"/>
              <a:cs typeface="+mn-ea"/>
              <a:sym typeface="Noto Sans S Chinese" panose="020F0502020204030204"/>
            </a:endParaRPr>
          </a:p>
        </p:txBody>
      </p:sp>
      <p:sp>
        <p:nvSpPr>
          <p:cNvPr id="75" name="TextBox 58"/>
          <p:cNvSpPr txBox="1"/>
          <p:nvPr/>
        </p:nvSpPr>
        <p:spPr>
          <a:xfrm>
            <a:off x="1400175" y="1495425"/>
            <a:ext cx="6673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Noto Sans S Chinese" panose="020F0502020204030204"/>
                <a:cs typeface="+mn-ea"/>
                <a:sym typeface="Noto Sans S Chinese" panose="020F0502020204030204"/>
              </a:rPr>
              <a:t>2020</a:t>
            </a:r>
          </a:p>
        </p:txBody>
      </p:sp>
      <p:sp>
        <p:nvSpPr>
          <p:cNvPr id="77" name="AutoShape 75"/>
          <p:cNvSpPr/>
          <p:nvPr/>
        </p:nvSpPr>
        <p:spPr bwMode="auto">
          <a:xfrm>
            <a:off x="3122930" y="1330325"/>
            <a:ext cx="622300" cy="714375"/>
          </a:xfrm>
          <a:custGeom>
            <a:avLst/>
            <a:gdLst>
              <a:gd name="T0" fmla="*/ 304801 w 21600"/>
              <a:gd name="T1" fmla="*/ 350451 h 21600"/>
              <a:gd name="T2" fmla="*/ 304801 w 21600"/>
              <a:gd name="T3" fmla="*/ 350451 h 21600"/>
              <a:gd name="T4" fmla="*/ 304801 w 21600"/>
              <a:gd name="T5" fmla="*/ 350451 h 21600"/>
              <a:gd name="T6" fmla="*/ 304801 w 21600"/>
              <a:gd name="T7" fmla="*/ 35045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9446"/>
                </a:moveTo>
                <a:cubicBezTo>
                  <a:pt x="0" y="4245"/>
                  <a:pt x="4826" y="0"/>
                  <a:pt x="10860" y="0"/>
                </a:cubicBezTo>
                <a:cubicBezTo>
                  <a:pt x="16773" y="0"/>
                  <a:pt x="21600" y="4245"/>
                  <a:pt x="21600" y="9446"/>
                </a:cubicBezTo>
                <a:cubicBezTo>
                  <a:pt x="21600" y="13957"/>
                  <a:pt x="17678" y="17725"/>
                  <a:pt x="12489" y="18415"/>
                </a:cubicBezTo>
                <a:cubicBezTo>
                  <a:pt x="10618" y="21599"/>
                  <a:pt x="10618" y="21599"/>
                  <a:pt x="10618" y="21599"/>
                </a:cubicBezTo>
                <a:cubicBezTo>
                  <a:pt x="8929" y="18415"/>
                  <a:pt x="8929" y="18415"/>
                  <a:pt x="8929" y="18415"/>
                </a:cubicBezTo>
                <a:cubicBezTo>
                  <a:pt x="3801" y="17566"/>
                  <a:pt x="0" y="13798"/>
                  <a:pt x="0" y="944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0" tIns="0" rIns="0" bIns="0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 sz="2400" b="1">
              <a:latin typeface="Noto Sans S Chinese" panose="020F0502020204030204"/>
              <a:ea typeface="+mn-ea"/>
              <a:cs typeface="+mn-ea"/>
              <a:sym typeface="Noto Sans S Chinese" panose="020F0502020204030204"/>
            </a:endParaRPr>
          </a:p>
        </p:txBody>
      </p:sp>
      <p:sp>
        <p:nvSpPr>
          <p:cNvPr id="78" name="TextBox 61"/>
          <p:cNvSpPr txBox="1"/>
          <p:nvPr/>
        </p:nvSpPr>
        <p:spPr>
          <a:xfrm>
            <a:off x="3091180" y="1494790"/>
            <a:ext cx="6673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Noto Sans S Chinese" panose="020F0502020204030204"/>
                <a:cs typeface="+mn-ea"/>
                <a:sym typeface="Noto Sans S Chinese" panose="020F0502020204030204"/>
              </a:rPr>
              <a:t>2020</a:t>
            </a:r>
          </a:p>
        </p:txBody>
      </p:sp>
      <p:sp>
        <p:nvSpPr>
          <p:cNvPr id="89" name="AutoShape 7"/>
          <p:cNvSpPr/>
          <p:nvPr/>
        </p:nvSpPr>
        <p:spPr bwMode="auto">
          <a:xfrm>
            <a:off x="4286885" y="2248535"/>
            <a:ext cx="1685290" cy="317500"/>
          </a:xfrm>
          <a:custGeom>
            <a:avLst/>
            <a:gdLst>
              <a:gd name="T0" fmla="*/ 826294 w 21600"/>
              <a:gd name="T1" fmla="*/ 86519 h 21600"/>
              <a:gd name="T2" fmla="*/ 826294 w 21600"/>
              <a:gd name="T3" fmla="*/ 86519 h 21600"/>
              <a:gd name="T4" fmla="*/ 826294 w 21600"/>
              <a:gd name="T5" fmla="*/ 86519 h 21600"/>
              <a:gd name="T6" fmla="*/ 826294 w 21600"/>
              <a:gd name="T7" fmla="*/ 8651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0666" y="21599"/>
                </a:moveTo>
                <a:lnTo>
                  <a:pt x="0" y="21599"/>
                </a:lnTo>
                <a:lnTo>
                  <a:pt x="933" y="10700"/>
                </a:lnTo>
                <a:lnTo>
                  <a:pt x="0" y="0"/>
                </a:lnTo>
                <a:lnTo>
                  <a:pt x="20666" y="0"/>
                </a:lnTo>
                <a:lnTo>
                  <a:pt x="21599" y="10700"/>
                </a:lnTo>
                <a:lnTo>
                  <a:pt x="20666" y="215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0" tIns="0" rIns="0" bIns="0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 sz="2400">
              <a:latin typeface="Noto Sans S Chinese" panose="020F0502020204030204"/>
              <a:ea typeface="+mn-ea"/>
              <a:cs typeface="+mn-ea"/>
              <a:sym typeface="Noto Sans S Chinese" panose="020F0502020204030204"/>
            </a:endParaRPr>
          </a:p>
        </p:txBody>
      </p:sp>
      <p:sp>
        <p:nvSpPr>
          <p:cNvPr id="90" name="AutoShape 12"/>
          <p:cNvSpPr/>
          <p:nvPr/>
        </p:nvSpPr>
        <p:spPr bwMode="auto">
          <a:xfrm>
            <a:off x="5088255" y="4030980"/>
            <a:ext cx="87630" cy="88900"/>
          </a:xfrm>
          <a:custGeom>
            <a:avLst/>
            <a:gdLst>
              <a:gd name="T0" fmla="*/ 42860 w 19679"/>
              <a:gd name="T1" fmla="*/ 47918 h 19679"/>
              <a:gd name="T2" fmla="*/ 42860 w 19679"/>
              <a:gd name="T3" fmla="*/ 47918 h 19679"/>
              <a:gd name="T4" fmla="*/ 42860 w 19679"/>
              <a:gd name="T5" fmla="*/ 47918 h 19679"/>
              <a:gd name="T6" fmla="*/ 42860 w 19679"/>
              <a:gd name="T7" fmla="*/ 47918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F8F1E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 sz="2400">
              <a:latin typeface="Noto Sans S Chinese" panose="020F0502020204030204"/>
              <a:ea typeface="+mn-ea"/>
              <a:cs typeface="+mn-ea"/>
              <a:sym typeface="Noto Sans S Chinese" panose="020F0502020204030204"/>
            </a:endParaRPr>
          </a:p>
        </p:txBody>
      </p:sp>
      <p:sp>
        <p:nvSpPr>
          <p:cNvPr id="91" name="AutoShape 8"/>
          <p:cNvSpPr/>
          <p:nvPr/>
        </p:nvSpPr>
        <p:spPr bwMode="auto">
          <a:xfrm>
            <a:off x="5998210" y="2248535"/>
            <a:ext cx="1685290" cy="317500"/>
          </a:xfrm>
          <a:custGeom>
            <a:avLst/>
            <a:gdLst>
              <a:gd name="T0" fmla="*/ 826294 w 21600"/>
              <a:gd name="T1" fmla="*/ 86519 h 21600"/>
              <a:gd name="T2" fmla="*/ 826294 w 21600"/>
              <a:gd name="T3" fmla="*/ 86519 h 21600"/>
              <a:gd name="T4" fmla="*/ 826294 w 21600"/>
              <a:gd name="T5" fmla="*/ 86519 h 21600"/>
              <a:gd name="T6" fmla="*/ 826294 w 21600"/>
              <a:gd name="T7" fmla="*/ 8651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0666" y="21599"/>
                </a:moveTo>
                <a:lnTo>
                  <a:pt x="0" y="21599"/>
                </a:lnTo>
                <a:lnTo>
                  <a:pt x="933" y="10700"/>
                </a:lnTo>
                <a:lnTo>
                  <a:pt x="0" y="0"/>
                </a:lnTo>
                <a:lnTo>
                  <a:pt x="20666" y="0"/>
                </a:lnTo>
                <a:lnTo>
                  <a:pt x="21599" y="10700"/>
                </a:lnTo>
                <a:lnTo>
                  <a:pt x="20666" y="215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0" tIns="0" rIns="0" bIns="0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 sz="2400">
              <a:latin typeface="Noto Sans S Chinese" panose="020F0502020204030204"/>
              <a:ea typeface="+mn-ea"/>
              <a:cs typeface="+mn-ea"/>
              <a:sym typeface="Noto Sans S Chinese" panose="020F0502020204030204"/>
            </a:endParaRPr>
          </a:p>
        </p:txBody>
      </p:sp>
      <p:sp>
        <p:nvSpPr>
          <p:cNvPr id="92" name="AutoShape 13"/>
          <p:cNvSpPr/>
          <p:nvPr/>
        </p:nvSpPr>
        <p:spPr bwMode="auto">
          <a:xfrm>
            <a:off x="6797675" y="4030980"/>
            <a:ext cx="84455" cy="88900"/>
          </a:xfrm>
          <a:custGeom>
            <a:avLst/>
            <a:gdLst>
              <a:gd name="T0" fmla="*/ 41273 w 19679"/>
              <a:gd name="T1" fmla="*/ 47918 h 19679"/>
              <a:gd name="T2" fmla="*/ 41273 w 19679"/>
              <a:gd name="T3" fmla="*/ 47918 h 19679"/>
              <a:gd name="T4" fmla="*/ 41273 w 19679"/>
              <a:gd name="T5" fmla="*/ 47918 h 19679"/>
              <a:gd name="T6" fmla="*/ 41273 w 19679"/>
              <a:gd name="T7" fmla="*/ 47918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F8F1E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 sz="2400">
              <a:latin typeface="Noto Sans S Chinese" panose="020F0502020204030204"/>
              <a:ea typeface="+mn-ea"/>
              <a:cs typeface="+mn-ea"/>
              <a:sym typeface="Noto Sans S Chinese" panose="020F0502020204030204"/>
            </a:endParaRPr>
          </a:p>
        </p:txBody>
      </p:sp>
      <p:sp>
        <p:nvSpPr>
          <p:cNvPr id="93" name="AutoShape 72"/>
          <p:cNvSpPr/>
          <p:nvPr/>
        </p:nvSpPr>
        <p:spPr bwMode="auto">
          <a:xfrm>
            <a:off x="4827905" y="1334135"/>
            <a:ext cx="620395" cy="714375"/>
          </a:xfrm>
          <a:custGeom>
            <a:avLst/>
            <a:gdLst>
              <a:gd name="T0" fmla="*/ 304801 w 21600"/>
              <a:gd name="T1" fmla="*/ 350451 h 21600"/>
              <a:gd name="T2" fmla="*/ 304801 w 21600"/>
              <a:gd name="T3" fmla="*/ 350451 h 21600"/>
              <a:gd name="T4" fmla="*/ 304801 w 21600"/>
              <a:gd name="T5" fmla="*/ 350451 h 21600"/>
              <a:gd name="T6" fmla="*/ 304801 w 21600"/>
              <a:gd name="T7" fmla="*/ 35045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9446"/>
                </a:moveTo>
                <a:cubicBezTo>
                  <a:pt x="0" y="4245"/>
                  <a:pt x="4826" y="0"/>
                  <a:pt x="10860" y="0"/>
                </a:cubicBezTo>
                <a:cubicBezTo>
                  <a:pt x="16773" y="0"/>
                  <a:pt x="21600" y="4245"/>
                  <a:pt x="21600" y="9446"/>
                </a:cubicBezTo>
                <a:cubicBezTo>
                  <a:pt x="21600" y="13957"/>
                  <a:pt x="17678" y="17725"/>
                  <a:pt x="12489" y="18415"/>
                </a:cubicBezTo>
                <a:cubicBezTo>
                  <a:pt x="10618" y="21599"/>
                  <a:pt x="10618" y="21599"/>
                  <a:pt x="10618" y="21599"/>
                </a:cubicBezTo>
                <a:cubicBezTo>
                  <a:pt x="8929" y="18415"/>
                  <a:pt x="8929" y="18415"/>
                  <a:pt x="8929" y="18415"/>
                </a:cubicBezTo>
                <a:cubicBezTo>
                  <a:pt x="3801" y="17566"/>
                  <a:pt x="0" y="13798"/>
                  <a:pt x="0" y="944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0" tIns="0" rIns="0" bIns="0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 sz="2400" b="1" dirty="0">
              <a:latin typeface="Noto Sans S Chinese" panose="020F0502020204030204"/>
              <a:ea typeface="+mn-ea"/>
              <a:cs typeface="+mn-ea"/>
              <a:sym typeface="Noto Sans S Chinese" panose="020F0502020204030204"/>
            </a:endParaRPr>
          </a:p>
        </p:txBody>
      </p:sp>
      <p:sp>
        <p:nvSpPr>
          <p:cNvPr id="94" name="TextBox 58"/>
          <p:cNvSpPr txBox="1"/>
          <p:nvPr/>
        </p:nvSpPr>
        <p:spPr>
          <a:xfrm>
            <a:off x="4815840" y="1495425"/>
            <a:ext cx="6673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Noto Sans S Chinese" panose="020F0502020204030204"/>
                <a:cs typeface="+mn-ea"/>
                <a:sym typeface="Noto Sans S Chinese" panose="020F0502020204030204"/>
              </a:rPr>
              <a:t>2021</a:t>
            </a:r>
          </a:p>
        </p:txBody>
      </p:sp>
      <p:sp>
        <p:nvSpPr>
          <p:cNvPr id="95" name="AutoShape 75"/>
          <p:cNvSpPr/>
          <p:nvPr/>
        </p:nvSpPr>
        <p:spPr bwMode="auto">
          <a:xfrm>
            <a:off x="6538595" y="1330325"/>
            <a:ext cx="622300" cy="714375"/>
          </a:xfrm>
          <a:custGeom>
            <a:avLst/>
            <a:gdLst>
              <a:gd name="T0" fmla="*/ 304801 w 21600"/>
              <a:gd name="T1" fmla="*/ 350451 h 21600"/>
              <a:gd name="T2" fmla="*/ 304801 w 21600"/>
              <a:gd name="T3" fmla="*/ 350451 h 21600"/>
              <a:gd name="T4" fmla="*/ 304801 w 21600"/>
              <a:gd name="T5" fmla="*/ 350451 h 21600"/>
              <a:gd name="T6" fmla="*/ 304801 w 21600"/>
              <a:gd name="T7" fmla="*/ 35045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9446"/>
                </a:moveTo>
                <a:cubicBezTo>
                  <a:pt x="0" y="4245"/>
                  <a:pt x="4826" y="0"/>
                  <a:pt x="10860" y="0"/>
                </a:cubicBezTo>
                <a:cubicBezTo>
                  <a:pt x="16773" y="0"/>
                  <a:pt x="21600" y="4245"/>
                  <a:pt x="21600" y="9446"/>
                </a:cubicBezTo>
                <a:cubicBezTo>
                  <a:pt x="21600" y="13957"/>
                  <a:pt x="17678" y="17725"/>
                  <a:pt x="12489" y="18415"/>
                </a:cubicBezTo>
                <a:cubicBezTo>
                  <a:pt x="10618" y="21599"/>
                  <a:pt x="10618" y="21599"/>
                  <a:pt x="10618" y="21599"/>
                </a:cubicBezTo>
                <a:cubicBezTo>
                  <a:pt x="8929" y="18415"/>
                  <a:pt x="8929" y="18415"/>
                  <a:pt x="8929" y="18415"/>
                </a:cubicBezTo>
                <a:cubicBezTo>
                  <a:pt x="3801" y="17566"/>
                  <a:pt x="0" y="13798"/>
                  <a:pt x="0" y="944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0" tIns="0" rIns="0" bIns="0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 sz="2400" b="1">
              <a:latin typeface="Noto Sans S Chinese" panose="020F0502020204030204"/>
              <a:ea typeface="+mn-ea"/>
              <a:cs typeface="+mn-ea"/>
              <a:sym typeface="Noto Sans S Chinese" panose="020F0502020204030204"/>
            </a:endParaRPr>
          </a:p>
        </p:txBody>
      </p:sp>
      <p:sp>
        <p:nvSpPr>
          <p:cNvPr id="96" name="TextBox 61"/>
          <p:cNvSpPr txBox="1"/>
          <p:nvPr/>
        </p:nvSpPr>
        <p:spPr>
          <a:xfrm>
            <a:off x="6506845" y="1494790"/>
            <a:ext cx="6673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Noto Sans S Chinese" panose="020F0502020204030204"/>
                <a:cs typeface="+mn-ea"/>
                <a:sym typeface="Noto Sans S Chinese" panose="020F0502020204030204"/>
              </a:rPr>
              <a:t>2021</a:t>
            </a:r>
          </a:p>
        </p:txBody>
      </p:sp>
      <p:sp>
        <p:nvSpPr>
          <p:cNvPr id="97" name="AutoShape 7"/>
          <p:cNvSpPr/>
          <p:nvPr/>
        </p:nvSpPr>
        <p:spPr bwMode="auto">
          <a:xfrm>
            <a:off x="7682865" y="2248535"/>
            <a:ext cx="1685290" cy="317500"/>
          </a:xfrm>
          <a:custGeom>
            <a:avLst/>
            <a:gdLst>
              <a:gd name="T0" fmla="*/ 826294 w 21600"/>
              <a:gd name="T1" fmla="*/ 86519 h 21600"/>
              <a:gd name="T2" fmla="*/ 826294 w 21600"/>
              <a:gd name="T3" fmla="*/ 86519 h 21600"/>
              <a:gd name="T4" fmla="*/ 826294 w 21600"/>
              <a:gd name="T5" fmla="*/ 86519 h 21600"/>
              <a:gd name="T6" fmla="*/ 826294 w 21600"/>
              <a:gd name="T7" fmla="*/ 8651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0666" y="21599"/>
                </a:moveTo>
                <a:lnTo>
                  <a:pt x="0" y="21599"/>
                </a:lnTo>
                <a:lnTo>
                  <a:pt x="933" y="10700"/>
                </a:lnTo>
                <a:lnTo>
                  <a:pt x="0" y="0"/>
                </a:lnTo>
                <a:lnTo>
                  <a:pt x="20666" y="0"/>
                </a:lnTo>
                <a:lnTo>
                  <a:pt x="21599" y="10700"/>
                </a:lnTo>
                <a:lnTo>
                  <a:pt x="20666" y="215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0" tIns="0" rIns="0" bIns="0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 sz="2400">
              <a:latin typeface="Noto Sans S Chinese" panose="020F0502020204030204"/>
              <a:ea typeface="+mn-ea"/>
              <a:cs typeface="+mn-ea"/>
              <a:sym typeface="Noto Sans S Chinese" panose="020F0502020204030204"/>
            </a:endParaRPr>
          </a:p>
        </p:txBody>
      </p:sp>
      <p:sp>
        <p:nvSpPr>
          <p:cNvPr id="98" name="AutoShape 12"/>
          <p:cNvSpPr/>
          <p:nvPr/>
        </p:nvSpPr>
        <p:spPr bwMode="auto">
          <a:xfrm>
            <a:off x="8484235" y="4030980"/>
            <a:ext cx="87630" cy="88900"/>
          </a:xfrm>
          <a:custGeom>
            <a:avLst/>
            <a:gdLst>
              <a:gd name="T0" fmla="*/ 42860 w 19679"/>
              <a:gd name="T1" fmla="*/ 47918 h 19679"/>
              <a:gd name="T2" fmla="*/ 42860 w 19679"/>
              <a:gd name="T3" fmla="*/ 47918 h 19679"/>
              <a:gd name="T4" fmla="*/ 42860 w 19679"/>
              <a:gd name="T5" fmla="*/ 47918 h 19679"/>
              <a:gd name="T6" fmla="*/ 42860 w 19679"/>
              <a:gd name="T7" fmla="*/ 47918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F8F1E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 sz="2400">
              <a:latin typeface="Noto Sans S Chinese" panose="020F0502020204030204"/>
              <a:ea typeface="+mn-ea"/>
              <a:cs typeface="+mn-ea"/>
              <a:sym typeface="Noto Sans S Chinese" panose="020F0502020204030204"/>
            </a:endParaRPr>
          </a:p>
        </p:txBody>
      </p:sp>
      <p:sp>
        <p:nvSpPr>
          <p:cNvPr id="99" name="AutoShape 8"/>
          <p:cNvSpPr/>
          <p:nvPr/>
        </p:nvSpPr>
        <p:spPr bwMode="auto">
          <a:xfrm>
            <a:off x="9394190" y="2248535"/>
            <a:ext cx="1685290" cy="317500"/>
          </a:xfrm>
          <a:custGeom>
            <a:avLst/>
            <a:gdLst>
              <a:gd name="T0" fmla="*/ 826294 w 21600"/>
              <a:gd name="T1" fmla="*/ 86519 h 21600"/>
              <a:gd name="T2" fmla="*/ 826294 w 21600"/>
              <a:gd name="T3" fmla="*/ 86519 h 21600"/>
              <a:gd name="T4" fmla="*/ 826294 w 21600"/>
              <a:gd name="T5" fmla="*/ 86519 h 21600"/>
              <a:gd name="T6" fmla="*/ 826294 w 21600"/>
              <a:gd name="T7" fmla="*/ 86519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0666" y="21599"/>
                </a:moveTo>
                <a:lnTo>
                  <a:pt x="0" y="21599"/>
                </a:lnTo>
                <a:lnTo>
                  <a:pt x="933" y="10700"/>
                </a:lnTo>
                <a:lnTo>
                  <a:pt x="0" y="0"/>
                </a:lnTo>
                <a:lnTo>
                  <a:pt x="20666" y="0"/>
                </a:lnTo>
                <a:lnTo>
                  <a:pt x="21599" y="10700"/>
                </a:lnTo>
                <a:lnTo>
                  <a:pt x="20666" y="215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0" tIns="0" rIns="0" bIns="0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 sz="2400">
              <a:latin typeface="Noto Sans S Chinese" panose="020F0502020204030204"/>
              <a:ea typeface="+mn-ea"/>
              <a:cs typeface="+mn-ea"/>
              <a:sym typeface="Noto Sans S Chinese" panose="020F0502020204030204"/>
            </a:endParaRPr>
          </a:p>
        </p:txBody>
      </p:sp>
      <p:sp>
        <p:nvSpPr>
          <p:cNvPr id="100" name="AutoShape 13"/>
          <p:cNvSpPr/>
          <p:nvPr/>
        </p:nvSpPr>
        <p:spPr bwMode="auto">
          <a:xfrm>
            <a:off x="10193655" y="4030980"/>
            <a:ext cx="84455" cy="88900"/>
          </a:xfrm>
          <a:custGeom>
            <a:avLst/>
            <a:gdLst>
              <a:gd name="T0" fmla="*/ 41273 w 19679"/>
              <a:gd name="T1" fmla="*/ 47918 h 19679"/>
              <a:gd name="T2" fmla="*/ 41273 w 19679"/>
              <a:gd name="T3" fmla="*/ 47918 h 19679"/>
              <a:gd name="T4" fmla="*/ 41273 w 19679"/>
              <a:gd name="T5" fmla="*/ 47918 h 19679"/>
              <a:gd name="T6" fmla="*/ 41273 w 19679"/>
              <a:gd name="T7" fmla="*/ 47918 h 19679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rgbClr val="F8F1E7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 sz="2400">
              <a:latin typeface="Noto Sans S Chinese" panose="020F0502020204030204"/>
              <a:ea typeface="+mn-ea"/>
              <a:cs typeface="+mn-ea"/>
              <a:sym typeface="Noto Sans S Chinese" panose="020F0502020204030204"/>
            </a:endParaRPr>
          </a:p>
        </p:txBody>
      </p:sp>
      <p:sp>
        <p:nvSpPr>
          <p:cNvPr id="101" name="AutoShape 72"/>
          <p:cNvSpPr/>
          <p:nvPr/>
        </p:nvSpPr>
        <p:spPr bwMode="auto">
          <a:xfrm>
            <a:off x="8223885" y="1334135"/>
            <a:ext cx="620395" cy="714375"/>
          </a:xfrm>
          <a:custGeom>
            <a:avLst/>
            <a:gdLst>
              <a:gd name="T0" fmla="*/ 304801 w 21600"/>
              <a:gd name="T1" fmla="*/ 350451 h 21600"/>
              <a:gd name="T2" fmla="*/ 304801 w 21600"/>
              <a:gd name="T3" fmla="*/ 350451 h 21600"/>
              <a:gd name="T4" fmla="*/ 304801 w 21600"/>
              <a:gd name="T5" fmla="*/ 350451 h 21600"/>
              <a:gd name="T6" fmla="*/ 304801 w 21600"/>
              <a:gd name="T7" fmla="*/ 35045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9446"/>
                </a:moveTo>
                <a:cubicBezTo>
                  <a:pt x="0" y="4245"/>
                  <a:pt x="4826" y="0"/>
                  <a:pt x="10860" y="0"/>
                </a:cubicBezTo>
                <a:cubicBezTo>
                  <a:pt x="16773" y="0"/>
                  <a:pt x="21600" y="4245"/>
                  <a:pt x="21600" y="9446"/>
                </a:cubicBezTo>
                <a:cubicBezTo>
                  <a:pt x="21600" y="13957"/>
                  <a:pt x="17678" y="17725"/>
                  <a:pt x="12489" y="18415"/>
                </a:cubicBezTo>
                <a:cubicBezTo>
                  <a:pt x="10618" y="21599"/>
                  <a:pt x="10618" y="21599"/>
                  <a:pt x="10618" y="21599"/>
                </a:cubicBezTo>
                <a:cubicBezTo>
                  <a:pt x="8929" y="18415"/>
                  <a:pt x="8929" y="18415"/>
                  <a:pt x="8929" y="18415"/>
                </a:cubicBezTo>
                <a:cubicBezTo>
                  <a:pt x="3801" y="17566"/>
                  <a:pt x="0" y="13798"/>
                  <a:pt x="0" y="944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lIns="0" tIns="0" rIns="0" bIns="0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 sz="2400" b="1" dirty="0">
              <a:latin typeface="Noto Sans S Chinese" panose="020F0502020204030204"/>
              <a:ea typeface="+mn-ea"/>
              <a:cs typeface="+mn-ea"/>
              <a:sym typeface="Noto Sans S Chinese" panose="020F0502020204030204"/>
            </a:endParaRPr>
          </a:p>
        </p:txBody>
      </p:sp>
      <p:sp>
        <p:nvSpPr>
          <p:cNvPr id="102" name="TextBox 58"/>
          <p:cNvSpPr txBox="1"/>
          <p:nvPr/>
        </p:nvSpPr>
        <p:spPr>
          <a:xfrm>
            <a:off x="8211820" y="1495425"/>
            <a:ext cx="6673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Noto Sans S Chinese" panose="020F0502020204030204"/>
                <a:cs typeface="+mn-ea"/>
                <a:sym typeface="Noto Sans S Chinese" panose="020F0502020204030204"/>
              </a:rPr>
              <a:t>2022</a:t>
            </a:r>
          </a:p>
        </p:txBody>
      </p:sp>
      <p:sp>
        <p:nvSpPr>
          <p:cNvPr id="103" name="AutoShape 75"/>
          <p:cNvSpPr/>
          <p:nvPr/>
        </p:nvSpPr>
        <p:spPr bwMode="auto">
          <a:xfrm>
            <a:off x="9934575" y="1330325"/>
            <a:ext cx="622300" cy="714375"/>
          </a:xfrm>
          <a:custGeom>
            <a:avLst/>
            <a:gdLst>
              <a:gd name="T0" fmla="*/ 304801 w 21600"/>
              <a:gd name="T1" fmla="*/ 350451 h 21600"/>
              <a:gd name="T2" fmla="*/ 304801 w 21600"/>
              <a:gd name="T3" fmla="*/ 350451 h 21600"/>
              <a:gd name="T4" fmla="*/ 304801 w 21600"/>
              <a:gd name="T5" fmla="*/ 350451 h 21600"/>
              <a:gd name="T6" fmla="*/ 304801 w 21600"/>
              <a:gd name="T7" fmla="*/ 35045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9446"/>
                </a:moveTo>
                <a:cubicBezTo>
                  <a:pt x="0" y="4245"/>
                  <a:pt x="4826" y="0"/>
                  <a:pt x="10860" y="0"/>
                </a:cubicBezTo>
                <a:cubicBezTo>
                  <a:pt x="16773" y="0"/>
                  <a:pt x="21600" y="4245"/>
                  <a:pt x="21600" y="9446"/>
                </a:cubicBezTo>
                <a:cubicBezTo>
                  <a:pt x="21600" y="13957"/>
                  <a:pt x="17678" y="17725"/>
                  <a:pt x="12489" y="18415"/>
                </a:cubicBezTo>
                <a:cubicBezTo>
                  <a:pt x="10618" y="21599"/>
                  <a:pt x="10618" y="21599"/>
                  <a:pt x="10618" y="21599"/>
                </a:cubicBezTo>
                <a:cubicBezTo>
                  <a:pt x="8929" y="18415"/>
                  <a:pt x="8929" y="18415"/>
                  <a:pt x="8929" y="18415"/>
                </a:cubicBezTo>
                <a:cubicBezTo>
                  <a:pt x="3801" y="17566"/>
                  <a:pt x="0" y="13798"/>
                  <a:pt x="0" y="944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lIns="0" tIns="0" rIns="0" bIns="0"/>
          <a:lstStyle>
            <a:defPPr>
              <a:defRPr lang="es-ES"/>
            </a:defPPr>
            <a:lvl1pPr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1pPr>
            <a:lvl2pPr marL="4572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2pPr>
            <a:lvl3pPr marL="9144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3pPr>
            <a:lvl4pPr marL="13716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4pPr>
            <a:lvl5pPr marL="1828800" algn="l" rtl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5pPr>
            <a:lvl6pPr marL="22860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6pPr>
            <a:lvl7pPr marL="27432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7pPr>
            <a:lvl8pPr marL="32004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8pPr>
            <a:lvl9pPr marL="3657600" algn="l" defTabSz="914400" rtl="0" eaLnBrk="1" latinLnBrk="0" hangingPunct="1">
              <a:defRPr kern="1200">
                <a:solidFill>
                  <a:srgbClr val="000000"/>
                </a:solidFill>
                <a:latin typeface="Calibri" panose="020F0502020204030204" charset="0"/>
                <a:ea typeface="MS PGothic" panose="020B0600070205080204" pitchFamily="34" charset="-128"/>
                <a:cs typeface="+mn-cs"/>
                <a:sym typeface="Calibri" panose="020F0502020204030204" charset="0"/>
              </a:defRPr>
            </a:lvl9pPr>
          </a:lstStyle>
          <a:p>
            <a:endParaRPr lang="en-US" sz="2400" b="1">
              <a:latin typeface="Noto Sans S Chinese" panose="020F0502020204030204"/>
              <a:ea typeface="+mn-ea"/>
              <a:cs typeface="+mn-ea"/>
              <a:sym typeface="Noto Sans S Chinese" panose="020F0502020204030204"/>
            </a:endParaRPr>
          </a:p>
        </p:txBody>
      </p:sp>
      <p:sp>
        <p:nvSpPr>
          <p:cNvPr id="104" name="TextBox 61"/>
          <p:cNvSpPr txBox="1"/>
          <p:nvPr/>
        </p:nvSpPr>
        <p:spPr>
          <a:xfrm>
            <a:off x="9902825" y="1494790"/>
            <a:ext cx="6673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Noto Sans S Chinese" panose="020F0502020204030204"/>
                <a:cs typeface="+mn-ea"/>
                <a:sym typeface="Noto Sans S Chinese" panose="020F0502020204030204"/>
              </a:rPr>
              <a:t>2022</a:t>
            </a:r>
          </a:p>
        </p:txBody>
      </p:sp>
      <p:sp>
        <p:nvSpPr>
          <p:cNvPr id="105" name="文本框 104"/>
          <p:cNvSpPr txBox="1"/>
          <p:nvPr/>
        </p:nvSpPr>
        <p:spPr>
          <a:xfrm>
            <a:off x="950595" y="2269490"/>
            <a:ext cx="1416050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2021</a:t>
            </a:r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.</a:t>
            </a:r>
            <a:r>
              <a:rPr 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5----2020.8 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2658110" y="2269490"/>
            <a:ext cx="1505585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2020</a:t>
            </a:r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.</a:t>
            </a:r>
            <a:r>
              <a:rPr 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9----2020.12 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7" name="文本框 106"/>
          <p:cNvSpPr txBox="1"/>
          <p:nvPr/>
        </p:nvSpPr>
        <p:spPr>
          <a:xfrm>
            <a:off x="4353560" y="2269490"/>
            <a:ext cx="1416050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2021</a:t>
            </a:r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.</a:t>
            </a:r>
            <a:r>
              <a:rPr 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1----2020.6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8" name="文本框 107"/>
          <p:cNvSpPr txBox="1"/>
          <p:nvPr/>
        </p:nvSpPr>
        <p:spPr>
          <a:xfrm>
            <a:off x="6097270" y="2269490"/>
            <a:ext cx="1505585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2021</a:t>
            </a:r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.7</a:t>
            </a:r>
            <a:r>
              <a:rPr 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----2021.12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9" name="文本框 108"/>
          <p:cNvSpPr txBox="1"/>
          <p:nvPr/>
        </p:nvSpPr>
        <p:spPr>
          <a:xfrm>
            <a:off x="7817485" y="2269490"/>
            <a:ext cx="1416050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2022</a:t>
            </a:r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.</a:t>
            </a:r>
            <a:r>
              <a:rPr 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1----2021.6 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10" name="文本框 109"/>
          <p:cNvSpPr txBox="1"/>
          <p:nvPr/>
        </p:nvSpPr>
        <p:spPr>
          <a:xfrm>
            <a:off x="9483090" y="2269490"/>
            <a:ext cx="1505585" cy="27559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2022</a:t>
            </a:r>
            <a:r>
              <a:rPr lang="en-US" altLang="zh-CN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.</a:t>
            </a:r>
            <a:r>
              <a:rPr lang="en-US" sz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7----2022.12</a:t>
            </a:r>
            <a:endParaRPr lang="en-US" sz="12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cxnSp>
        <p:nvCxnSpPr>
          <p:cNvPr id="111" name="Straight Connector 17"/>
          <p:cNvCxnSpPr/>
          <p:nvPr/>
        </p:nvCxnSpPr>
        <p:spPr>
          <a:xfrm>
            <a:off x="10238105" y="2906395"/>
            <a:ext cx="1270" cy="100965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Oval 41"/>
          <p:cNvSpPr/>
          <p:nvPr/>
        </p:nvSpPr>
        <p:spPr>
          <a:xfrm>
            <a:off x="9873615" y="2902585"/>
            <a:ext cx="723900" cy="723900"/>
          </a:xfrm>
          <a:prstGeom prst="ellipse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117" name="Rounded Rectangle 15"/>
          <p:cNvSpPr/>
          <p:nvPr/>
        </p:nvSpPr>
        <p:spPr>
          <a:xfrm>
            <a:off x="2665095" y="4250055"/>
            <a:ext cx="1688465" cy="73723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合同管理系统</a:t>
            </a:r>
            <a:endParaRPr lang="zh-CN" altLang="en-IN" sz="2000" dirty="0">
              <a:latin typeface="思源黑体" panose="020B0400000000000000" charset="-122"/>
              <a:ea typeface="思源黑体" panose="020B0400000000000000" charset="-122"/>
              <a:cs typeface="Lato Medium" panose="020F0602020204030203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18" name="Rounded Rectangle 15"/>
          <p:cNvSpPr/>
          <p:nvPr/>
        </p:nvSpPr>
        <p:spPr>
          <a:xfrm>
            <a:off x="4594225" y="4250055"/>
            <a:ext cx="1503045" cy="73723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帐务核对系统</a:t>
            </a:r>
            <a:r>
              <a:rPr lang="en-US" sz="2000">
                <a:solidFill>
                  <a:schemeClr val="bg1"/>
                </a:solidFill>
                <a:latin typeface="Calibri" panose="020F0502020204030204" charset="0"/>
                <a:ea typeface="宋体" panose="02010600030101010101" pitchFamily="2" charset="-122"/>
                <a:sym typeface="+mn-ea"/>
              </a:rPr>
              <a:t> </a:t>
            </a:r>
            <a:endParaRPr lang="zh-CN" altLang="en-IN" sz="2000" dirty="0">
              <a:latin typeface="思源黑体" panose="020B0400000000000000" charset="-122"/>
              <a:ea typeface="思源黑体" panose="020B0400000000000000" charset="-122"/>
              <a:cs typeface="Lato Medium" panose="020F0602020204030203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19" name="Rounded Rectangle 15"/>
          <p:cNvSpPr/>
          <p:nvPr/>
        </p:nvSpPr>
        <p:spPr>
          <a:xfrm>
            <a:off x="3122930" y="5167630"/>
            <a:ext cx="1550035" cy="73723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 </a:t>
            </a:r>
            <a:r>
              <a:rPr lang="zh-CN" altLang="en-US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提货</a:t>
            </a:r>
            <a:r>
              <a:rPr 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预约系统</a:t>
            </a:r>
            <a:r>
              <a:rPr lang="en-US" sz="2000">
                <a:solidFill>
                  <a:schemeClr val="bg1"/>
                </a:solidFill>
                <a:latin typeface="Calibri" panose="020F0502020204030204" charset="0"/>
                <a:ea typeface="宋体" panose="02010600030101010101" pitchFamily="2" charset="-122"/>
                <a:sym typeface="+mn-ea"/>
              </a:rPr>
              <a:t> </a:t>
            </a:r>
            <a:endParaRPr lang="zh-CN" altLang="en-IN" sz="2000" dirty="0">
              <a:latin typeface="思源黑体" panose="020B0400000000000000" charset="-122"/>
              <a:ea typeface="思源黑体" panose="020B0400000000000000" charset="-122"/>
              <a:cs typeface="Lato Medium" panose="020F0602020204030203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20" name="Rounded Rectangle 15"/>
          <p:cNvSpPr/>
          <p:nvPr/>
        </p:nvSpPr>
        <p:spPr>
          <a:xfrm>
            <a:off x="6232525" y="4250055"/>
            <a:ext cx="1584960" cy="73723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市场信息收集系统</a:t>
            </a:r>
            <a:r>
              <a:rPr lang="en-US" sz="2000">
                <a:solidFill>
                  <a:schemeClr val="bg1"/>
                </a:solidFill>
                <a:latin typeface="Calibri" panose="020F0502020204030204" charset="0"/>
                <a:ea typeface="宋体" panose="02010600030101010101" pitchFamily="2" charset="-122"/>
                <a:sym typeface="+mn-ea"/>
              </a:rPr>
              <a:t> </a:t>
            </a:r>
            <a:endParaRPr lang="zh-CN" altLang="en-IN" sz="2000" dirty="0">
              <a:latin typeface="思源黑体" panose="020B0400000000000000" charset="-122"/>
              <a:ea typeface="思源黑体" panose="020B0400000000000000" charset="-122"/>
              <a:cs typeface="Lato Medium" panose="020F0602020204030203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21" name="Rounded Rectangle 15"/>
          <p:cNvSpPr/>
          <p:nvPr/>
        </p:nvSpPr>
        <p:spPr>
          <a:xfrm>
            <a:off x="7943850" y="4250055"/>
            <a:ext cx="1306830" cy="73723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智能辅助定价系统</a:t>
            </a:r>
            <a:r>
              <a:rPr lang="en-US" sz="2000">
                <a:solidFill>
                  <a:schemeClr val="bg1"/>
                </a:solidFill>
                <a:latin typeface="Calibri" panose="020F0502020204030204" charset="0"/>
                <a:ea typeface="宋体" panose="02010600030101010101" pitchFamily="2" charset="-122"/>
                <a:sym typeface="+mn-ea"/>
              </a:rPr>
              <a:t> </a:t>
            </a:r>
            <a:endParaRPr lang="zh-CN" altLang="en-IN" sz="2000" dirty="0">
              <a:latin typeface="思源黑体" panose="020B0400000000000000" charset="-122"/>
              <a:ea typeface="思源黑体" panose="020B0400000000000000" charset="-122"/>
              <a:cs typeface="Lato Medium" panose="020F0602020204030203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122" name="Rounded Rectangle 15"/>
          <p:cNvSpPr/>
          <p:nvPr/>
        </p:nvSpPr>
        <p:spPr>
          <a:xfrm>
            <a:off x="9591040" y="4250055"/>
            <a:ext cx="1397635" cy="73723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各系统集成</a:t>
            </a:r>
            <a:r>
              <a:rPr lang="en-US" sz="2000">
                <a:solidFill>
                  <a:schemeClr val="bg1"/>
                </a:solidFill>
                <a:latin typeface="Calibri" panose="020F0502020204030204" charset="0"/>
                <a:ea typeface="宋体" panose="02010600030101010101" pitchFamily="2" charset="-122"/>
                <a:sym typeface="+mn-ea"/>
              </a:rPr>
              <a:t> </a:t>
            </a:r>
            <a:endParaRPr lang="zh-CN" altLang="en-IN" sz="2000" dirty="0">
              <a:latin typeface="思源黑体" panose="020B0400000000000000" charset="-122"/>
              <a:ea typeface="思源黑体" panose="020B0400000000000000" charset="-122"/>
              <a:cs typeface="Lato Medium" panose="020F0602020204030203" pitchFamily="34" charset="0"/>
              <a:sym typeface="字魂105号-简雅黑" panose="00000500000000000000" pitchFamily="2" charset="-122"/>
            </a:endParaRPr>
          </a:p>
        </p:txBody>
      </p:sp>
      <p:grpSp>
        <p:nvGrpSpPr>
          <p:cNvPr id="123" name="Group 54"/>
          <p:cNvGrpSpPr/>
          <p:nvPr/>
        </p:nvGrpSpPr>
        <p:grpSpPr>
          <a:xfrm>
            <a:off x="1447800" y="3079115"/>
            <a:ext cx="511175" cy="380365"/>
            <a:chOff x="8236208" y="2550087"/>
            <a:chExt cx="188218" cy="175580"/>
          </a:xfrm>
          <a:solidFill>
            <a:srgbClr val="6096E6"/>
          </a:solidFill>
        </p:grpSpPr>
        <p:sp>
          <p:nvSpPr>
            <p:cNvPr id="124" name="Freeform 597"/>
            <p:cNvSpPr>
              <a:spLocks noEditPoints="1"/>
            </p:cNvSpPr>
            <p:nvPr/>
          </p:nvSpPr>
          <p:spPr bwMode="auto">
            <a:xfrm>
              <a:off x="8236208" y="2550087"/>
              <a:ext cx="188218" cy="175580"/>
            </a:xfrm>
            <a:custGeom>
              <a:avLst/>
              <a:gdLst>
                <a:gd name="T0" fmla="*/ 124 w 125"/>
                <a:gd name="T1" fmla="*/ 19 h 121"/>
                <a:gd name="T2" fmla="*/ 121 w 125"/>
                <a:gd name="T3" fmla="*/ 17 h 121"/>
                <a:gd name="T4" fmla="*/ 52 w 125"/>
                <a:gd name="T5" fmla="*/ 1 h 121"/>
                <a:gd name="T6" fmla="*/ 47 w 125"/>
                <a:gd name="T7" fmla="*/ 4 h 121"/>
                <a:gd name="T8" fmla="*/ 20 w 125"/>
                <a:gd name="T9" fmla="*/ 70 h 121"/>
                <a:gd name="T10" fmla="*/ 29 w 125"/>
                <a:gd name="T11" fmla="*/ 74 h 121"/>
                <a:gd name="T12" fmla="*/ 54 w 125"/>
                <a:gd name="T13" fmla="*/ 10 h 121"/>
                <a:gd name="T14" fmla="*/ 114 w 125"/>
                <a:gd name="T15" fmla="*/ 25 h 121"/>
                <a:gd name="T16" fmla="*/ 93 w 125"/>
                <a:gd name="T17" fmla="*/ 84 h 121"/>
                <a:gd name="T18" fmla="*/ 73 w 125"/>
                <a:gd name="T19" fmla="*/ 112 h 121"/>
                <a:gd name="T20" fmla="*/ 73 w 125"/>
                <a:gd name="T21" fmla="*/ 112 h 121"/>
                <a:gd name="T22" fmla="*/ 57 w 125"/>
                <a:gd name="T23" fmla="*/ 93 h 121"/>
                <a:gd name="T24" fmla="*/ 3 w 125"/>
                <a:gd name="T25" fmla="*/ 71 h 121"/>
                <a:gd name="T26" fmla="*/ 18 w 125"/>
                <a:gd name="T27" fmla="*/ 101 h 121"/>
                <a:gd name="T28" fmla="*/ 57 w 125"/>
                <a:gd name="T29" fmla="*/ 119 h 121"/>
                <a:gd name="T30" fmla="*/ 70 w 125"/>
                <a:gd name="T31" fmla="*/ 121 h 121"/>
                <a:gd name="T32" fmla="*/ 102 w 125"/>
                <a:gd name="T33" fmla="*/ 87 h 121"/>
                <a:gd name="T34" fmla="*/ 124 w 125"/>
                <a:gd name="T35" fmla="*/ 23 h 121"/>
                <a:gd name="T36" fmla="*/ 124 w 125"/>
                <a:gd name="T37" fmla="*/ 19 h 121"/>
                <a:gd name="T38" fmla="*/ 124 w 125"/>
                <a:gd name="T39" fmla="*/ 19 h 121"/>
                <a:gd name="T40" fmla="*/ 124 w 125"/>
                <a:gd name="T41" fmla="*/ 19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25" h="121">
                  <a:moveTo>
                    <a:pt x="124" y="19"/>
                  </a:moveTo>
                  <a:cubicBezTo>
                    <a:pt x="123" y="18"/>
                    <a:pt x="122" y="17"/>
                    <a:pt x="121" y="17"/>
                  </a:cubicBezTo>
                  <a:cubicBezTo>
                    <a:pt x="52" y="1"/>
                    <a:pt x="52" y="1"/>
                    <a:pt x="52" y="1"/>
                  </a:cubicBezTo>
                  <a:cubicBezTo>
                    <a:pt x="50" y="0"/>
                    <a:pt x="47" y="1"/>
                    <a:pt x="47" y="4"/>
                  </a:cubicBezTo>
                  <a:cubicBezTo>
                    <a:pt x="20" y="70"/>
                    <a:pt x="20" y="70"/>
                    <a:pt x="20" y="70"/>
                  </a:cubicBezTo>
                  <a:cubicBezTo>
                    <a:pt x="29" y="74"/>
                    <a:pt x="29" y="74"/>
                    <a:pt x="29" y="74"/>
                  </a:cubicBezTo>
                  <a:cubicBezTo>
                    <a:pt x="54" y="10"/>
                    <a:pt x="54" y="10"/>
                    <a:pt x="54" y="10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10" y="37"/>
                    <a:pt x="101" y="61"/>
                    <a:pt x="93" y="84"/>
                  </a:cubicBezTo>
                  <a:cubicBezTo>
                    <a:pt x="85" y="103"/>
                    <a:pt x="81" y="110"/>
                    <a:pt x="73" y="112"/>
                  </a:cubicBezTo>
                  <a:cubicBezTo>
                    <a:pt x="73" y="112"/>
                    <a:pt x="73" y="112"/>
                    <a:pt x="73" y="112"/>
                  </a:cubicBezTo>
                  <a:cubicBezTo>
                    <a:pt x="56" y="114"/>
                    <a:pt x="57" y="93"/>
                    <a:pt x="57" y="93"/>
                  </a:cubicBezTo>
                  <a:cubicBezTo>
                    <a:pt x="3" y="71"/>
                    <a:pt x="3" y="71"/>
                    <a:pt x="3" y="71"/>
                  </a:cubicBezTo>
                  <a:cubicBezTo>
                    <a:pt x="0" y="95"/>
                    <a:pt x="18" y="101"/>
                    <a:pt x="18" y="101"/>
                  </a:cubicBezTo>
                  <a:cubicBezTo>
                    <a:pt x="57" y="119"/>
                    <a:pt x="57" y="119"/>
                    <a:pt x="57" y="119"/>
                  </a:cubicBezTo>
                  <a:cubicBezTo>
                    <a:pt x="57" y="119"/>
                    <a:pt x="63" y="121"/>
                    <a:pt x="70" y="121"/>
                  </a:cubicBezTo>
                  <a:cubicBezTo>
                    <a:pt x="87" y="121"/>
                    <a:pt x="94" y="108"/>
                    <a:pt x="102" y="87"/>
                  </a:cubicBezTo>
                  <a:cubicBezTo>
                    <a:pt x="113" y="57"/>
                    <a:pt x="124" y="24"/>
                    <a:pt x="124" y="23"/>
                  </a:cubicBezTo>
                  <a:cubicBezTo>
                    <a:pt x="125" y="22"/>
                    <a:pt x="125" y="21"/>
                    <a:pt x="124" y="19"/>
                  </a:cubicBezTo>
                  <a:close/>
                  <a:moveTo>
                    <a:pt x="124" y="19"/>
                  </a:moveTo>
                  <a:cubicBezTo>
                    <a:pt x="124" y="19"/>
                    <a:pt x="124" y="19"/>
                    <a:pt x="124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125" name="Freeform 598"/>
            <p:cNvSpPr>
              <a:spLocks noEditPoints="1"/>
            </p:cNvSpPr>
            <p:nvPr/>
          </p:nvSpPr>
          <p:spPr bwMode="auto">
            <a:xfrm>
              <a:off x="8337556" y="2594679"/>
              <a:ext cx="46331" cy="25083"/>
            </a:xfrm>
            <a:custGeom>
              <a:avLst/>
              <a:gdLst>
                <a:gd name="T0" fmla="*/ 25 w 31"/>
                <a:gd name="T1" fmla="*/ 16 h 17"/>
                <a:gd name="T2" fmla="*/ 26 w 31"/>
                <a:gd name="T3" fmla="*/ 17 h 17"/>
                <a:gd name="T4" fmla="*/ 30 w 31"/>
                <a:gd name="T5" fmla="*/ 13 h 17"/>
                <a:gd name="T6" fmla="*/ 27 w 31"/>
                <a:gd name="T7" fmla="*/ 7 h 17"/>
                <a:gd name="T8" fmla="*/ 7 w 31"/>
                <a:gd name="T9" fmla="*/ 1 h 17"/>
                <a:gd name="T10" fmla="*/ 1 w 31"/>
                <a:gd name="T11" fmla="*/ 4 h 17"/>
                <a:gd name="T12" fmla="*/ 4 w 31"/>
                <a:gd name="T13" fmla="*/ 10 h 17"/>
                <a:gd name="T14" fmla="*/ 25 w 31"/>
                <a:gd name="T15" fmla="*/ 16 h 17"/>
                <a:gd name="T16" fmla="*/ 25 w 31"/>
                <a:gd name="T17" fmla="*/ 16 h 17"/>
                <a:gd name="T18" fmla="*/ 25 w 31"/>
                <a:gd name="T19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17">
                  <a:moveTo>
                    <a:pt x="25" y="16"/>
                  </a:moveTo>
                  <a:cubicBezTo>
                    <a:pt x="25" y="16"/>
                    <a:pt x="25" y="17"/>
                    <a:pt x="26" y="17"/>
                  </a:cubicBezTo>
                  <a:cubicBezTo>
                    <a:pt x="28" y="17"/>
                    <a:pt x="30" y="15"/>
                    <a:pt x="30" y="13"/>
                  </a:cubicBezTo>
                  <a:cubicBezTo>
                    <a:pt x="31" y="11"/>
                    <a:pt x="30" y="8"/>
                    <a:pt x="27" y="7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4" y="0"/>
                    <a:pt x="2" y="2"/>
                    <a:pt x="1" y="4"/>
                  </a:cubicBezTo>
                  <a:cubicBezTo>
                    <a:pt x="0" y="7"/>
                    <a:pt x="2" y="9"/>
                    <a:pt x="4" y="10"/>
                  </a:cubicBezTo>
                  <a:lnTo>
                    <a:pt x="25" y="16"/>
                  </a:lnTo>
                  <a:close/>
                  <a:moveTo>
                    <a:pt x="25" y="16"/>
                  </a:moveTo>
                  <a:cubicBezTo>
                    <a:pt x="25" y="16"/>
                    <a:pt x="25" y="16"/>
                    <a:pt x="25" y="1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126" name="Freeform 599"/>
            <p:cNvSpPr>
              <a:spLocks noEditPoints="1"/>
            </p:cNvSpPr>
            <p:nvPr/>
          </p:nvSpPr>
          <p:spPr bwMode="auto">
            <a:xfrm>
              <a:off x="8325974" y="2622549"/>
              <a:ext cx="46331" cy="22296"/>
            </a:xfrm>
            <a:custGeom>
              <a:avLst/>
              <a:gdLst>
                <a:gd name="T0" fmla="*/ 1 w 31"/>
                <a:gd name="T1" fmla="*/ 4 h 17"/>
                <a:gd name="T2" fmla="*/ 4 w 31"/>
                <a:gd name="T3" fmla="*/ 10 h 17"/>
                <a:gd name="T4" fmla="*/ 24 w 31"/>
                <a:gd name="T5" fmla="*/ 17 h 17"/>
                <a:gd name="T6" fmla="*/ 25 w 31"/>
                <a:gd name="T7" fmla="*/ 17 h 17"/>
                <a:gd name="T8" fmla="*/ 30 w 31"/>
                <a:gd name="T9" fmla="*/ 14 h 17"/>
                <a:gd name="T10" fmla="*/ 27 w 31"/>
                <a:gd name="T11" fmla="*/ 8 h 17"/>
                <a:gd name="T12" fmla="*/ 7 w 31"/>
                <a:gd name="T13" fmla="*/ 1 h 17"/>
                <a:gd name="T14" fmla="*/ 1 w 31"/>
                <a:gd name="T15" fmla="*/ 4 h 17"/>
                <a:gd name="T16" fmla="*/ 1 w 31"/>
                <a:gd name="T17" fmla="*/ 4 h 17"/>
                <a:gd name="T18" fmla="*/ 1 w 31"/>
                <a:gd name="T19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17">
                  <a:moveTo>
                    <a:pt x="1" y="4"/>
                  </a:moveTo>
                  <a:cubicBezTo>
                    <a:pt x="0" y="7"/>
                    <a:pt x="1" y="9"/>
                    <a:pt x="4" y="10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27" y="17"/>
                    <a:pt x="29" y="16"/>
                    <a:pt x="30" y="14"/>
                  </a:cubicBezTo>
                  <a:cubicBezTo>
                    <a:pt x="31" y="12"/>
                    <a:pt x="29" y="9"/>
                    <a:pt x="27" y="8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4" y="0"/>
                    <a:pt x="2" y="2"/>
                    <a:pt x="1" y="4"/>
                  </a:cubicBezTo>
                  <a:close/>
                  <a:moveTo>
                    <a:pt x="1" y="4"/>
                  </a:moveTo>
                  <a:cubicBezTo>
                    <a:pt x="1" y="4"/>
                    <a:pt x="1" y="4"/>
                    <a:pt x="1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127" name="Freeform 600"/>
            <p:cNvSpPr>
              <a:spLocks noEditPoints="1"/>
            </p:cNvSpPr>
            <p:nvPr/>
          </p:nvSpPr>
          <p:spPr bwMode="auto">
            <a:xfrm>
              <a:off x="8314390" y="2650418"/>
              <a:ext cx="46331" cy="25083"/>
            </a:xfrm>
            <a:custGeom>
              <a:avLst/>
              <a:gdLst>
                <a:gd name="T0" fmla="*/ 7 w 31"/>
                <a:gd name="T1" fmla="*/ 1 h 17"/>
                <a:gd name="T2" fmla="*/ 1 w 31"/>
                <a:gd name="T3" fmla="*/ 4 h 17"/>
                <a:gd name="T4" fmla="*/ 4 w 31"/>
                <a:gd name="T5" fmla="*/ 10 h 17"/>
                <a:gd name="T6" fmla="*/ 24 w 31"/>
                <a:gd name="T7" fmla="*/ 17 h 17"/>
                <a:gd name="T8" fmla="*/ 26 w 31"/>
                <a:gd name="T9" fmla="*/ 17 h 17"/>
                <a:gd name="T10" fmla="*/ 30 w 31"/>
                <a:gd name="T11" fmla="*/ 14 h 17"/>
                <a:gd name="T12" fmla="*/ 27 w 31"/>
                <a:gd name="T13" fmla="*/ 8 h 17"/>
                <a:gd name="T14" fmla="*/ 7 w 31"/>
                <a:gd name="T15" fmla="*/ 1 h 17"/>
                <a:gd name="T16" fmla="*/ 7 w 31"/>
                <a:gd name="T17" fmla="*/ 1 h 17"/>
                <a:gd name="T18" fmla="*/ 7 w 31"/>
                <a:gd name="T19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17">
                  <a:moveTo>
                    <a:pt x="7" y="1"/>
                  </a:moveTo>
                  <a:cubicBezTo>
                    <a:pt x="5" y="0"/>
                    <a:pt x="2" y="1"/>
                    <a:pt x="1" y="4"/>
                  </a:cubicBezTo>
                  <a:cubicBezTo>
                    <a:pt x="0" y="6"/>
                    <a:pt x="2" y="9"/>
                    <a:pt x="4" y="10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5" y="17"/>
                    <a:pt x="25" y="17"/>
                    <a:pt x="26" y="17"/>
                  </a:cubicBezTo>
                  <a:cubicBezTo>
                    <a:pt x="28" y="17"/>
                    <a:pt x="30" y="16"/>
                    <a:pt x="30" y="14"/>
                  </a:cubicBezTo>
                  <a:cubicBezTo>
                    <a:pt x="31" y="11"/>
                    <a:pt x="30" y="9"/>
                    <a:pt x="27" y="8"/>
                  </a:cubicBezTo>
                  <a:lnTo>
                    <a:pt x="7" y="1"/>
                  </a:lnTo>
                  <a:close/>
                  <a:moveTo>
                    <a:pt x="7" y="1"/>
                  </a:moveTo>
                  <a:cubicBezTo>
                    <a:pt x="7" y="1"/>
                    <a:pt x="7" y="1"/>
                    <a:pt x="7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128" name="Freeform 601"/>
            <p:cNvSpPr>
              <a:spLocks noEditPoints="1"/>
            </p:cNvSpPr>
            <p:nvPr/>
          </p:nvSpPr>
          <p:spPr bwMode="auto">
            <a:xfrm>
              <a:off x="8314390" y="2589106"/>
              <a:ext cx="17374" cy="13935"/>
            </a:xfrm>
            <a:custGeom>
              <a:avLst/>
              <a:gdLst>
                <a:gd name="T0" fmla="*/ 5 w 11"/>
                <a:gd name="T1" fmla="*/ 0 h 10"/>
                <a:gd name="T2" fmla="*/ 11 w 11"/>
                <a:gd name="T3" fmla="*/ 5 h 10"/>
                <a:gd name="T4" fmla="*/ 5 w 11"/>
                <a:gd name="T5" fmla="*/ 10 h 10"/>
                <a:gd name="T6" fmla="*/ 0 w 11"/>
                <a:gd name="T7" fmla="*/ 5 h 10"/>
                <a:gd name="T8" fmla="*/ 5 w 11"/>
                <a:gd name="T9" fmla="*/ 0 h 10"/>
                <a:gd name="T10" fmla="*/ 5 w 11"/>
                <a:gd name="T11" fmla="*/ 0 h 10"/>
                <a:gd name="T12" fmla="*/ 5 w 11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0">
                  <a:moveTo>
                    <a:pt x="5" y="0"/>
                  </a:moveTo>
                  <a:cubicBezTo>
                    <a:pt x="8" y="0"/>
                    <a:pt x="11" y="2"/>
                    <a:pt x="11" y="5"/>
                  </a:cubicBezTo>
                  <a:cubicBezTo>
                    <a:pt x="11" y="7"/>
                    <a:pt x="8" y="10"/>
                    <a:pt x="5" y="10"/>
                  </a:cubicBezTo>
                  <a:cubicBezTo>
                    <a:pt x="3" y="10"/>
                    <a:pt x="0" y="7"/>
                    <a:pt x="0" y="5"/>
                  </a:cubicBezTo>
                  <a:cubicBezTo>
                    <a:pt x="0" y="2"/>
                    <a:pt x="3" y="0"/>
                    <a:pt x="5" y="0"/>
                  </a:cubicBezTo>
                  <a:close/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129" name="Freeform 602"/>
            <p:cNvSpPr>
              <a:spLocks noEditPoints="1"/>
            </p:cNvSpPr>
            <p:nvPr/>
          </p:nvSpPr>
          <p:spPr bwMode="auto">
            <a:xfrm>
              <a:off x="8305704" y="2614187"/>
              <a:ext cx="14479" cy="13935"/>
            </a:xfrm>
            <a:custGeom>
              <a:avLst/>
              <a:gdLst>
                <a:gd name="T0" fmla="*/ 5 w 10"/>
                <a:gd name="T1" fmla="*/ 0 h 10"/>
                <a:gd name="T2" fmla="*/ 10 w 10"/>
                <a:gd name="T3" fmla="*/ 5 h 10"/>
                <a:gd name="T4" fmla="*/ 5 w 10"/>
                <a:gd name="T5" fmla="*/ 10 h 10"/>
                <a:gd name="T6" fmla="*/ 0 w 10"/>
                <a:gd name="T7" fmla="*/ 5 h 10"/>
                <a:gd name="T8" fmla="*/ 5 w 10"/>
                <a:gd name="T9" fmla="*/ 0 h 10"/>
                <a:gd name="T10" fmla="*/ 5 w 10"/>
                <a:gd name="T11" fmla="*/ 0 h 10"/>
                <a:gd name="T12" fmla="*/ 5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0"/>
                  </a:moveTo>
                  <a:cubicBezTo>
                    <a:pt x="8" y="0"/>
                    <a:pt x="10" y="3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ubicBezTo>
                    <a:pt x="2" y="10"/>
                    <a:pt x="0" y="8"/>
                    <a:pt x="0" y="5"/>
                  </a:cubicBezTo>
                  <a:cubicBezTo>
                    <a:pt x="0" y="3"/>
                    <a:pt x="2" y="0"/>
                    <a:pt x="5" y="0"/>
                  </a:cubicBezTo>
                  <a:close/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130" name="Freeform 603"/>
            <p:cNvSpPr>
              <a:spLocks noEditPoints="1"/>
            </p:cNvSpPr>
            <p:nvPr/>
          </p:nvSpPr>
          <p:spPr bwMode="auto">
            <a:xfrm>
              <a:off x="8291225" y="2642058"/>
              <a:ext cx="17374" cy="16722"/>
            </a:xfrm>
            <a:custGeom>
              <a:avLst/>
              <a:gdLst>
                <a:gd name="T0" fmla="*/ 5 w 10"/>
                <a:gd name="T1" fmla="*/ 0 h 10"/>
                <a:gd name="T2" fmla="*/ 10 w 10"/>
                <a:gd name="T3" fmla="*/ 5 h 10"/>
                <a:gd name="T4" fmla="*/ 5 w 10"/>
                <a:gd name="T5" fmla="*/ 10 h 10"/>
                <a:gd name="T6" fmla="*/ 0 w 10"/>
                <a:gd name="T7" fmla="*/ 5 h 10"/>
                <a:gd name="T8" fmla="*/ 5 w 10"/>
                <a:gd name="T9" fmla="*/ 0 h 10"/>
                <a:gd name="T10" fmla="*/ 5 w 10"/>
                <a:gd name="T11" fmla="*/ 0 h 10"/>
                <a:gd name="T12" fmla="*/ 5 w 1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0">
                  <a:moveTo>
                    <a:pt x="5" y="0"/>
                  </a:moveTo>
                  <a:cubicBezTo>
                    <a:pt x="8" y="0"/>
                    <a:pt x="10" y="2"/>
                    <a:pt x="10" y="5"/>
                  </a:cubicBezTo>
                  <a:cubicBezTo>
                    <a:pt x="10" y="8"/>
                    <a:pt x="8" y="10"/>
                    <a:pt x="5" y="10"/>
                  </a:cubicBezTo>
                  <a:cubicBezTo>
                    <a:pt x="2" y="10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lose/>
                  <a:moveTo>
                    <a:pt x="5" y="0"/>
                  </a:moveTo>
                  <a:cubicBezTo>
                    <a:pt x="5" y="0"/>
                    <a:pt x="5" y="0"/>
                    <a:pt x="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id-ID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</p:grpSp>
      <p:sp>
        <p:nvSpPr>
          <p:cNvPr id="131" name="Freeform 101"/>
          <p:cNvSpPr>
            <a:spLocks noEditPoints="1"/>
          </p:cNvSpPr>
          <p:nvPr/>
        </p:nvSpPr>
        <p:spPr bwMode="auto">
          <a:xfrm flipH="1">
            <a:off x="10020935" y="3048635"/>
            <a:ext cx="450215" cy="417195"/>
          </a:xfrm>
          <a:custGeom>
            <a:avLst/>
            <a:gdLst/>
            <a:ahLst/>
            <a:cxnLst>
              <a:cxn ang="0">
                <a:pos x="39" y="36"/>
              </a:cxn>
              <a:cxn ang="0">
                <a:pos x="41" y="44"/>
              </a:cxn>
              <a:cxn ang="0">
                <a:pos x="35" y="50"/>
              </a:cxn>
              <a:cxn ang="0">
                <a:pos x="27" y="53"/>
              </a:cxn>
              <a:cxn ang="0">
                <a:pos x="18" y="53"/>
              </a:cxn>
              <a:cxn ang="0">
                <a:pos x="11" y="50"/>
              </a:cxn>
              <a:cxn ang="0">
                <a:pos x="4" y="44"/>
              </a:cxn>
              <a:cxn ang="0">
                <a:pos x="6" y="36"/>
              </a:cxn>
              <a:cxn ang="0">
                <a:pos x="0" y="28"/>
              </a:cxn>
              <a:cxn ang="0">
                <a:pos x="7" y="23"/>
              </a:cxn>
              <a:cxn ang="0">
                <a:pos x="4" y="18"/>
              </a:cxn>
              <a:cxn ang="0">
                <a:pos x="15" y="16"/>
              </a:cxn>
              <a:cxn ang="0">
                <a:pos x="19" y="8"/>
              </a:cxn>
              <a:cxn ang="0">
                <a:pos x="28" y="15"/>
              </a:cxn>
              <a:cxn ang="0">
                <a:pos x="35" y="12"/>
              </a:cxn>
              <a:cxn ang="0">
                <a:pos x="41" y="19"/>
              </a:cxn>
              <a:cxn ang="0">
                <a:pos x="45" y="27"/>
              </a:cxn>
              <a:cxn ang="0">
                <a:pos x="23" y="22"/>
              </a:cxn>
              <a:cxn ang="0">
                <a:pos x="32" y="31"/>
              </a:cxn>
              <a:cxn ang="0">
                <a:pos x="63" y="16"/>
              </a:cxn>
              <a:cxn ang="0">
                <a:pos x="64" y="24"/>
              </a:cxn>
              <a:cxn ang="0">
                <a:pos x="55" y="22"/>
              </a:cxn>
              <a:cxn ang="0">
                <a:pos x="46" y="24"/>
              </a:cxn>
              <a:cxn ang="0">
                <a:pos x="46" y="16"/>
              </a:cxn>
              <a:cxn ang="0">
                <a:pos x="46" y="9"/>
              </a:cxn>
              <a:cxn ang="0">
                <a:pos x="46" y="2"/>
              </a:cxn>
              <a:cxn ang="0">
                <a:pos x="55" y="4"/>
              </a:cxn>
              <a:cxn ang="0">
                <a:pos x="59" y="0"/>
              </a:cxn>
              <a:cxn ang="0">
                <a:pos x="62" y="7"/>
              </a:cxn>
              <a:cxn ang="0">
                <a:pos x="68" y="15"/>
              </a:cxn>
              <a:cxn ang="0">
                <a:pos x="62" y="55"/>
              </a:cxn>
              <a:cxn ang="0">
                <a:pos x="59" y="63"/>
              </a:cxn>
              <a:cxn ang="0">
                <a:pos x="54" y="59"/>
              </a:cxn>
              <a:cxn ang="0">
                <a:pos x="45" y="60"/>
              </a:cxn>
              <a:cxn ang="0">
                <a:pos x="41" y="52"/>
              </a:cxn>
              <a:cxn ang="0">
                <a:pos x="47" y="44"/>
              </a:cxn>
              <a:cxn ang="0">
                <a:pos x="50" y="36"/>
              </a:cxn>
              <a:cxn ang="0">
                <a:pos x="56" y="40"/>
              </a:cxn>
              <a:cxn ang="0">
                <a:pos x="64" y="39"/>
              </a:cxn>
              <a:cxn ang="0">
                <a:pos x="63" y="46"/>
              </a:cxn>
              <a:cxn ang="0">
                <a:pos x="55" y="8"/>
              </a:cxn>
              <a:cxn ang="0">
                <a:pos x="59" y="13"/>
              </a:cxn>
              <a:cxn ang="0">
                <a:pos x="50" y="49"/>
              </a:cxn>
              <a:cxn ang="0">
                <a:pos x="55" y="45"/>
              </a:cxn>
            </a:cxnLst>
            <a:rect l="0" t="0" r="r" b="b"/>
            <a:pathLst>
              <a:path w="68" h="63">
                <a:moveTo>
                  <a:pt x="45" y="35"/>
                </a:moveTo>
                <a:cubicBezTo>
                  <a:pt x="45" y="35"/>
                  <a:pt x="45" y="36"/>
                  <a:pt x="45" y="36"/>
                </a:cubicBezTo>
                <a:cubicBezTo>
                  <a:pt x="39" y="36"/>
                  <a:pt x="39" y="36"/>
                  <a:pt x="39" y="36"/>
                </a:cubicBezTo>
                <a:cubicBezTo>
                  <a:pt x="39" y="37"/>
                  <a:pt x="38" y="38"/>
                  <a:pt x="38" y="39"/>
                </a:cubicBezTo>
                <a:cubicBezTo>
                  <a:pt x="39" y="41"/>
                  <a:pt x="40" y="42"/>
                  <a:pt x="41" y="43"/>
                </a:cubicBezTo>
                <a:cubicBezTo>
                  <a:pt x="41" y="43"/>
                  <a:pt x="41" y="44"/>
                  <a:pt x="41" y="44"/>
                </a:cubicBezTo>
                <a:cubicBezTo>
                  <a:pt x="41" y="44"/>
                  <a:pt x="41" y="44"/>
                  <a:pt x="41" y="45"/>
                </a:cubicBezTo>
                <a:cubicBezTo>
                  <a:pt x="40" y="46"/>
                  <a:pt x="36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1" y="47"/>
                  <a:pt x="31" y="47"/>
                  <a:pt x="31" y="47"/>
                </a:cubicBezTo>
                <a:cubicBezTo>
                  <a:pt x="30" y="47"/>
                  <a:pt x="29" y="47"/>
                  <a:pt x="28" y="48"/>
                </a:cubicBezTo>
                <a:cubicBezTo>
                  <a:pt x="28" y="49"/>
                  <a:pt x="27" y="51"/>
                  <a:pt x="27" y="53"/>
                </a:cubicBezTo>
                <a:cubicBezTo>
                  <a:pt x="27" y="54"/>
                  <a:pt x="26" y="54"/>
                  <a:pt x="26" y="54"/>
                </a:cubicBezTo>
                <a:cubicBezTo>
                  <a:pt x="19" y="54"/>
                  <a:pt x="19" y="54"/>
                  <a:pt x="19" y="54"/>
                </a:cubicBezTo>
                <a:cubicBezTo>
                  <a:pt x="19" y="54"/>
                  <a:pt x="18" y="54"/>
                  <a:pt x="18" y="53"/>
                </a:cubicBezTo>
                <a:cubicBezTo>
                  <a:pt x="17" y="48"/>
                  <a:pt x="17" y="48"/>
                  <a:pt x="17" y="48"/>
                </a:cubicBezTo>
                <a:cubicBezTo>
                  <a:pt x="16" y="47"/>
                  <a:pt x="16" y="47"/>
                  <a:pt x="15" y="47"/>
                </a:cubicBezTo>
                <a:cubicBezTo>
                  <a:pt x="11" y="50"/>
                  <a:pt x="11" y="50"/>
                  <a:pt x="11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9" y="50"/>
                  <a:pt x="9" y="50"/>
                </a:cubicBezTo>
                <a:cubicBezTo>
                  <a:pt x="8" y="49"/>
                  <a:pt x="4" y="45"/>
                  <a:pt x="4" y="44"/>
                </a:cubicBezTo>
                <a:cubicBezTo>
                  <a:pt x="4" y="44"/>
                  <a:pt x="4" y="44"/>
                  <a:pt x="4" y="43"/>
                </a:cubicBezTo>
                <a:cubicBezTo>
                  <a:pt x="5" y="42"/>
                  <a:pt x="6" y="41"/>
                  <a:pt x="7" y="39"/>
                </a:cubicBezTo>
                <a:cubicBezTo>
                  <a:pt x="7" y="38"/>
                  <a:pt x="6" y="37"/>
                  <a:pt x="6" y="36"/>
                </a:cubicBezTo>
                <a:cubicBezTo>
                  <a:pt x="1" y="35"/>
                  <a:pt x="1" y="35"/>
                  <a:pt x="1" y="35"/>
                </a:cubicBezTo>
                <a:cubicBezTo>
                  <a:pt x="0" y="35"/>
                  <a:pt x="0" y="35"/>
                  <a:pt x="0" y="34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0" y="27"/>
                  <a:pt x="1" y="27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5"/>
                  <a:pt x="7" y="24"/>
                  <a:pt x="7" y="23"/>
                </a:cubicBezTo>
                <a:cubicBezTo>
                  <a:pt x="6" y="22"/>
                  <a:pt x="5" y="20"/>
                  <a:pt x="4" y="19"/>
                </a:cubicBezTo>
                <a:cubicBezTo>
                  <a:pt x="4" y="19"/>
                  <a:pt x="4" y="19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5" y="17"/>
                  <a:pt x="9" y="12"/>
                  <a:pt x="10" y="12"/>
                </a:cubicBezTo>
                <a:cubicBezTo>
                  <a:pt x="10" y="12"/>
                  <a:pt x="10" y="12"/>
                  <a:pt x="11" y="13"/>
                </a:cubicBezTo>
                <a:cubicBezTo>
                  <a:pt x="15" y="16"/>
                  <a:pt x="15" y="16"/>
                  <a:pt x="15" y="16"/>
                </a:cubicBezTo>
                <a:cubicBezTo>
                  <a:pt x="16" y="15"/>
                  <a:pt x="16" y="15"/>
                  <a:pt x="17" y="15"/>
                </a:cubicBezTo>
                <a:cubicBezTo>
                  <a:pt x="18" y="13"/>
                  <a:pt x="18" y="11"/>
                  <a:pt x="18" y="9"/>
                </a:cubicBezTo>
                <a:cubicBezTo>
                  <a:pt x="18" y="9"/>
                  <a:pt x="19" y="8"/>
                  <a:pt x="19" y="8"/>
                </a:cubicBezTo>
                <a:cubicBezTo>
                  <a:pt x="26" y="8"/>
                  <a:pt x="26" y="8"/>
                  <a:pt x="26" y="8"/>
                </a:cubicBezTo>
                <a:cubicBezTo>
                  <a:pt x="26" y="8"/>
                  <a:pt x="27" y="9"/>
                  <a:pt x="27" y="9"/>
                </a:cubicBezTo>
                <a:cubicBezTo>
                  <a:pt x="28" y="15"/>
                  <a:pt x="28" y="15"/>
                  <a:pt x="28" y="15"/>
                </a:cubicBezTo>
                <a:cubicBezTo>
                  <a:pt x="29" y="15"/>
                  <a:pt x="30" y="15"/>
                  <a:pt x="31" y="16"/>
                </a:cubicBezTo>
                <a:cubicBezTo>
                  <a:pt x="35" y="13"/>
                  <a:pt x="35" y="13"/>
                  <a:pt x="35" y="13"/>
                </a:cubicBezTo>
                <a:cubicBezTo>
                  <a:pt x="35" y="12"/>
                  <a:pt x="35" y="12"/>
                  <a:pt x="35" y="12"/>
                </a:cubicBezTo>
                <a:cubicBezTo>
                  <a:pt x="36" y="12"/>
                  <a:pt x="36" y="12"/>
                  <a:pt x="36" y="13"/>
                </a:cubicBezTo>
                <a:cubicBezTo>
                  <a:pt x="37" y="13"/>
                  <a:pt x="41" y="17"/>
                  <a:pt x="41" y="18"/>
                </a:cubicBezTo>
                <a:cubicBezTo>
                  <a:pt x="41" y="19"/>
                  <a:pt x="41" y="19"/>
                  <a:pt x="41" y="19"/>
                </a:cubicBezTo>
                <a:cubicBezTo>
                  <a:pt x="40" y="20"/>
                  <a:pt x="39" y="22"/>
                  <a:pt x="38" y="23"/>
                </a:cubicBezTo>
                <a:cubicBezTo>
                  <a:pt x="38" y="24"/>
                  <a:pt x="39" y="25"/>
                  <a:pt x="39" y="26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8"/>
                </a:cubicBezTo>
                <a:lnTo>
                  <a:pt x="45" y="35"/>
                </a:lnTo>
                <a:close/>
                <a:moveTo>
                  <a:pt x="23" y="22"/>
                </a:moveTo>
                <a:cubicBezTo>
                  <a:pt x="18" y="22"/>
                  <a:pt x="13" y="26"/>
                  <a:pt x="13" y="31"/>
                </a:cubicBezTo>
                <a:cubicBezTo>
                  <a:pt x="13" y="36"/>
                  <a:pt x="18" y="40"/>
                  <a:pt x="23" y="40"/>
                </a:cubicBezTo>
                <a:cubicBezTo>
                  <a:pt x="28" y="40"/>
                  <a:pt x="32" y="36"/>
                  <a:pt x="32" y="31"/>
                </a:cubicBezTo>
                <a:cubicBezTo>
                  <a:pt x="32" y="26"/>
                  <a:pt x="28" y="22"/>
                  <a:pt x="23" y="22"/>
                </a:cubicBezTo>
                <a:close/>
                <a:moveTo>
                  <a:pt x="68" y="15"/>
                </a:moveTo>
                <a:cubicBezTo>
                  <a:pt x="68" y="16"/>
                  <a:pt x="64" y="16"/>
                  <a:pt x="63" y="16"/>
                </a:cubicBezTo>
                <a:cubicBezTo>
                  <a:pt x="63" y="17"/>
                  <a:pt x="62" y="18"/>
                  <a:pt x="62" y="18"/>
                </a:cubicBezTo>
                <a:cubicBezTo>
                  <a:pt x="62" y="19"/>
                  <a:pt x="64" y="23"/>
                  <a:pt x="64" y="23"/>
                </a:cubicBezTo>
                <a:cubicBezTo>
                  <a:pt x="64" y="23"/>
                  <a:pt x="64" y="23"/>
                  <a:pt x="64" y="24"/>
                </a:cubicBezTo>
                <a:cubicBezTo>
                  <a:pt x="63" y="24"/>
                  <a:pt x="59" y="26"/>
                  <a:pt x="59" y="26"/>
                </a:cubicBezTo>
                <a:cubicBezTo>
                  <a:pt x="59" y="26"/>
                  <a:pt x="56" y="22"/>
                  <a:pt x="56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4" y="22"/>
                  <a:pt x="54" y="22"/>
                  <a:pt x="54" y="22"/>
                </a:cubicBezTo>
                <a:cubicBezTo>
                  <a:pt x="53" y="22"/>
                  <a:pt x="50" y="26"/>
                  <a:pt x="50" y="26"/>
                </a:cubicBezTo>
                <a:cubicBezTo>
                  <a:pt x="50" y="26"/>
                  <a:pt x="46" y="24"/>
                  <a:pt x="46" y="24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7" y="19"/>
                  <a:pt x="47" y="18"/>
                </a:cubicBezTo>
                <a:cubicBezTo>
                  <a:pt x="47" y="18"/>
                  <a:pt x="46" y="17"/>
                  <a:pt x="46" y="16"/>
                </a:cubicBezTo>
                <a:cubicBezTo>
                  <a:pt x="45" y="16"/>
                  <a:pt x="41" y="16"/>
                  <a:pt x="41" y="15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5" y="9"/>
                  <a:pt x="46" y="9"/>
                </a:cubicBezTo>
                <a:cubicBezTo>
                  <a:pt x="46" y="9"/>
                  <a:pt x="47" y="8"/>
                  <a:pt x="47" y="7"/>
                </a:cubicBezTo>
                <a:cubicBezTo>
                  <a:pt x="47" y="7"/>
                  <a:pt x="45" y="3"/>
                  <a:pt x="45" y="2"/>
                </a:cubicBezTo>
                <a:cubicBezTo>
                  <a:pt x="45" y="2"/>
                  <a:pt x="45" y="2"/>
                  <a:pt x="46" y="2"/>
                </a:cubicBezTo>
                <a:cubicBezTo>
                  <a:pt x="46" y="2"/>
                  <a:pt x="50" y="0"/>
                  <a:pt x="50" y="0"/>
                </a:cubicBezTo>
                <a:cubicBezTo>
                  <a:pt x="50" y="0"/>
                  <a:pt x="53" y="3"/>
                  <a:pt x="54" y="4"/>
                </a:cubicBezTo>
                <a:cubicBezTo>
                  <a:pt x="54" y="4"/>
                  <a:pt x="54" y="4"/>
                  <a:pt x="55" y="4"/>
                </a:cubicBezTo>
                <a:cubicBezTo>
                  <a:pt x="55" y="4"/>
                  <a:pt x="55" y="4"/>
                  <a:pt x="56" y="4"/>
                </a:cubicBezTo>
                <a:cubicBezTo>
                  <a:pt x="57" y="2"/>
                  <a:pt x="58" y="1"/>
                  <a:pt x="5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59" y="0"/>
                  <a:pt x="63" y="2"/>
                  <a:pt x="64" y="2"/>
                </a:cubicBezTo>
                <a:cubicBezTo>
                  <a:pt x="64" y="2"/>
                  <a:pt x="64" y="2"/>
                  <a:pt x="64" y="2"/>
                </a:cubicBezTo>
                <a:cubicBezTo>
                  <a:pt x="64" y="3"/>
                  <a:pt x="62" y="7"/>
                  <a:pt x="62" y="7"/>
                </a:cubicBezTo>
                <a:cubicBezTo>
                  <a:pt x="62" y="8"/>
                  <a:pt x="63" y="9"/>
                  <a:pt x="63" y="9"/>
                </a:cubicBezTo>
                <a:cubicBezTo>
                  <a:pt x="64" y="9"/>
                  <a:pt x="68" y="10"/>
                  <a:pt x="68" y="10"/>
                </a:cubicBezTo>
                <a:lnTo>
                  <a:pt x="68" y="15"/>
                </a:lnTo>
                <a:close/>
                <a:moveTo>
                  <a:pt x="68" y="52"/>
                </a:moveTo>
                <a:cubicBezTo>
                  <a:pt x="68" y="52"/>
                  <a:pt x="64" y="53"/>
                  <a:pt x="63" y="53"/>
                </a:cubicBezTo>
                <a:cubicBezTo>
                  <a:pt x="63" y="54"/>
                  <a:pt x="62" y="54"/>
                  <a:pt x="62" y="55"/>
                </a:cubicBezTo>
                <a:cubicBezTo>
                  <a:pt x="62" y="56"/>
                  <a:pt x="64" y="59"/>
                  <a:pt x="64" y="60"/>
                </a:cubicBezTo>
                <a:cubicBezTo>
                  <a:pt x="64" y="60"/>
                  <a:pt x="64" y="60"/>
                  <a:pt x="64" y="60"/>
                </a:cubicBezTo>
                <a:cubicBezTo>
                  <a:pt x="63" y="60"/>
                  <a:pt x="59" y="63"/>
                  <a:pt x="59" y="63"/>
                </a:cubicBezTo>
                <a:cubicBezTo>
                  <a:pt x="59" y="63"/>
                  <a:pt x="56" y="59"/>
                  <a:pt x="56" y="59"/>
                </a:cubicBezTo>
                <a:cubicBezTo>
                  <a:pt x="55" y="59"/>
                  <a:pt x="55" y="59"/>
                  <a:pt x="55" y="59"/>
                </a:cubicBezTo>
                <a:cubicBezTo>
                  <a:pt x="54" y="59"/>
                  <a:pt x="54" y="59"/>
                  <a:pt x="54" y="59"/>
                </a:cubicBezTo>
                <a:cubicBezTo>
                  <a:pt x="53" y="59"/>
                  <a:pt x="50" y="63"/>
                  <a:pt x="50" y="63"/>
                </a:cubicBezTo>
                <a:cubicBezTo>
                  <a:pt x="50" y="63"/>
                  <a:pt x="46" y="60"/>
                  <a:pt x="46" y="60"/>
                </a:cubicBezTo>
                <a:cubicBezTo>
                  <a:pt x="45" y="60"/>
                  <a:pt x="45" y="60"/>
                  <a:pt x="45" y="60"/>
                </a:cubicBezTo>
                <a:cubicBezTo>
                  <a:pt x="45" y="59"/>
                  <a:pt x="47" y="56"/>
                  <a:pt x="47" y="55"/>
                </a:cubicBezTo>
                <a:cubicBezTo>
                  <a:pt x="47" y="54"/>
                  <a:pt x="46" y="54"/>
                  <a:pt x="46" y="53"/>
                </a:cubicBezTo>
                <a:cubicBezTo>
                  <a:pt x="45" y="53"/>
                  <a:pt x="41" y="52"/>
                  <a:pt x="41" y="52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46"/>
                  <a:pt x="45" y="46"/>
                  <a:pt x="46" y="46"/>
                </a:cubicBezTo>
                <a:cubicBezTo>
                  <a:pt x="46" y="45"/>
                  <a:pt x="47" y="45"/>
                  <a:pt x="47" y="44"/>
                </a:cubicBezTo>
                <a:cubicBezTo>
                  <a:pt x="47" y="43"/>
                  <a:pt x="45" y="40"/>
                  <a:pt x="45" y="39"/>
                </a:cubicBezTo>
                <a:cubicBezTo>
                  <a:pt x="45" y="39"/>
                  <a:pt x="45" y="39"/>
                  <a:pt x="46" y="39"/>
                </a:cubicBezTo>
                <a:cubicBezTo>
                  <a:pt x="46" y="39"/>
                  <a:pt x="50" y="36"/>
                  <a:pt x="50" y="36"/>
                </a:cubicBezTo>
                <a:cubicBezTo>
                  <a:pt x="50" y="36"/>
                  <a:pt x="53" y="40"/>
                  <a:pt x="54" y="40"/>
                </a:cubicBezTo>
                <a:cubicBezTo>
                  <a:pt x="54" y="40"/>
                  <a:pt x="54" y="40"/>
                  <a:pt x="55" y="40"/>
                </a:cubicBezTo>
                <a:cubicBezTo>
                  <a:pt x="55" y="40"/>
                  <a:pt x="55" y="40"/>
                  <a:pt x="56" y="40"/>
                </a:cubicBezTo>
                <a:cubicBezTo>
                  <a:pt x="57" y="39"/>
                  <a:pt x="58" y="38"/>
                  <a:pt x="59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9" y="36"/>
                  <a:pt x="63" y="39"/>
                  <a:pt x="64" y="39"/>
                </a:cubicBezTo>
                <a:cubicBezTo>
                  <a:pt x="64" y="39"/>
                  <a:pt x="64" y="39"/>
                  <a:pt x="64" y="39"/>
                </a:cubicBezTo>
                <a:cubicBezTo>
                  <a:pt x="64" y="40"/>
                  <a:pt x="62" y="43"/>
                  <a:pt x="62" y="44"/>
                </a:cubicBezTo>
                <a:cubicBezTo>
                  <a:pt x="62" y="45"/>
                  <a:pt x="63" y="45"/>
                  <a:pt x="63" y="46"/>
                </a:cubicBezTo>
                <a:cubicBezTo>
                  <a:pt x="64" y="46"/>
                  <a:pt x="68" y="46"/>
                  <a:pt x="68" y="47"/>
                </a:cubicBezTo>
                <a:lnTo>
                  <a:pt x="68" y="52"/>
                </a:lnTo>
                <a:close/>
                <a:moveTo>
                  <a:pt x="55" y="8"/>
                </a:moveTo>
                <a:cubicBezTo>
                  <a:pt x="52" y="8"/>
                  <a:pt x="50" y="10"/>
                  <a:pt x="50" y="13"/>
                </a:cubicBezTo>
                <a:cubicBezTo>
                  <a:pt x="50" y="15"/>
                  <a:pt x="52" y="17"/>
                  <a:pt x="55" y="17"/>
                </a:cubicBezTo>
                <a:cubicBezTo>
                  <a:pt x="57" y="17"/>
                  <a:pt x="59" y="15"/>
                  <a:pt x="59" y="13"/>
                </a:cubicBezTo>
                <a:cubicBezTo>
                  <a:pt x="59" y="10"/>
                  <a:pt x="57" y="8"/>
                  <a:pt x="55" y="8"/>
                </a:cubicBezTo>
                <a:close/>
                <a:moveTo>
                  <a:pt x="55" y="45"/>
                </a:moveTo>
                <a:cubicBezTo>
                  <a:pt x="52" y="45"/>
                  <a:pt x="50" y="47"/>
                  <a:pt x="50" y="49"/>
                </a:cubicBezTo>
                <a:cubicBezTo>
                  <a:pt x="50" y="52"/>
                  <a:pt x="52" y="54"/>
                  <a:pt x="55" y="54"/>
                </a:cubicBezTo>
                <a:cubicBezTo>
                  <a:pt x="57" y="54"/>
                  <a:pt x="59" y="52"/>
                  <a:pt x="59" y="49"/>
                </a:cubicBezTo>
                <a:cubicBezTo>
                  <a:pt x="59" y="47"/>
                  <a:pt x="57" y="45"/>
                  <a:pt x="55" y="45"/>
                </a:cubicBezTo>
                <a:close/>
              </a:path>
            </a:pathLst>
          </a:custGeom>
          <a:solidFill>
            <a:srgbClr val="58B6E5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 dirty="0"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132" name="Freeform 532"/>
          <p:cNvSpPr>
            <a:spLocks noEditPoints="1"/>
          </p:cNvSpPr>
          <p:nvPr/>
        </p:nvSpPr>
        <p:spPr bwMode="auto">
          <a:xfrm>
            <a:off x="8306754" y="3064510"/>
            <a:ext cx="454025" cy="384175"/>
          </a:xfrm>
          <a:custGeom>
            <a:avLst/>
            <a:gdLst>
              <a:gd name="T0" fmla="*/ 51 w 143"/>
              <a:gd name="T1" fmla="*/ 79 h 121"/>
              <a:gd name="T2" fmla="*/ 51 w 143"/>
              <a:gd name="T3" fmla="*/ 121 h 121"/>
              <a:gd name="T4" fmla="*/ 83 w 143"/>
              <a:gd name="T5" fmla="*/ 121 h 121"/>
              <a:gd name="T6" fmla="*/ 83 w 143"/>
              <a:gd name="T7" fmla="*/ 83 h 121"/>
              <a:gd name="T8" fmla="*/ 69 w 143"/>
              <a:gd name="T9" fmla="*/ 97 h 121"/>
              <a:gd name="T10" fmla="*/ 51 w 143"/>
              <a:gd name="T11" fmla="*/ 79 h 121"/>
              <a:gd name="T12" fmla="*/ 7 w 143"/>
              <a:gd name="T13" fmla="*/ 116 h 121"/>
              <a:gd name="T14" fmla="*/ 12 w 143"/>
              <a:gd name="T15" fmla="*/ 121 h 121"/>
              <a:gd name="T16" fmla="*/ 38 w 143"/>
              <a:gd name="T17" fmla="*/ 121 h 121"/>
              <a:gd name="T18" fmla="*/ 38 w 143"/>
              <a:gd name="T19" fmla="*/ 66 h 121"/>
              <a:gd name="T20" fmla="*/ 7 w 143"/>
              <a:gd name="T21" fmla="*/ 98 h 121"/>
              <a:gd name="T22" fmla="*/ 7 w 143"/>
              <a:gd name="T23" fmla="*/ 116 h 121"/>
              <a:gd name="T24" fmla="*/ 95 w 143"/>
              <a:gd name="T25" fmla="*/ 70 h 121"/>
              <a:gd name="T26" fmla="*/ 95 w 143"/>
              <a:gd name="T27" fmla="*/ 121 h 121"/>
              <a:gd name="T28" fmla="*/ 122 w 143"/>
              <a:gd name="T29" fmla="*/ 121 h 121"/>
              <a:gd name="T30" fmla="*/ 127 w 143"/>
              <a:gd name="T31" fmla="*/ 116 h 121"/>
              <a:gd name="T32" fmla="*/ 127 w 143"/>
              <a:gd name="T33" fmla="*/ 66 h 121"/>
              <a:gd name="T34" fmla="*/ 127 w 143"/>
              <a:gd name="T35" fmla="*/ 39 h 121"/>
              <a:gd name="T36" fmla="*/ 100 w 143"/>
              <a:gd name="T37" fmla="*/ 66 h 121"/>
              <a:gd name="T38" fmla="*/ 95 w 143"/>
              <a:gd name="T39" fmla="*/ 70 h 121"/>
              <a:gd name="T40" fmla="*/ 114 w 143"/>
              <a:gd name="T41" fmla="*/ 3 h 121"/>
              <a:gd name="T42" fmla="*/ 109 w 143"/>
              <a:gd name="T43" fmla="*/ 9 h 121"/>
              <a:gd name="T44" fmla="*/ 115 w 143"/>
              <a:gd name="T45" fmla="*/ 14 h 121"/>
              <a:gd name="T46" fmla="*/ 121 w 143"/>
              <a:gd name="T47" fmla="*/ 13 h 121"/>
              <a:gd name="T48" fmla="*/ 69 w 143"/>
              <a:gd name="T49" fmla="*/ 66 h 121"/>
              <a:gd name="T50" fmla="*/ 38 w 143"/>
              <a:gd name="T51" fmla="*/ 35 h 121"/>
              <a:gd name="T52" fmla="*/ 3 w 143"/>
              <a:gd name="T53" fmla="*/ 71 h 121"/>
              <a:gd name="T54" fmla="*/ 3 w 143"/>
              <a:gd name="T55" fmla="*/ 79 h 121"/>
              <a:gd name="T56" fmla="*/ 11 w 143"/>
              <a:gd name="T57" fmla="*/ 79 h 121"/>
              <a:gd name="T58" fmla="*/ 38 w 143"/>
              <a:gd name="T59" fmla="*/ 51 h 121"/>
              <a:gd name="T60" fmla="*/ 69 w 143"/>
              <a:gd name="T61" fmla="*/ 82 h 121"/>
              <a:gd name="T62" fmla="*/ 129 w 143"/>
              <a:gd name="T63" fmla="*/ 21 h 121"/>
              <a:gd name="T64" fmla="*/ 129 w 143"/>
              <a:gd name="T65" fmla="*/ 28 h 121"/>
              <a:gd name="T66" fmla="*/ 134 w 143"/>
              <a:gd name="T67" fmla="*/ 34 h 121"/>
              <a:gd name="T68" fmla="*/ 135 w 143"/>
              <a:gd name="T69" fmla="*/ 34 h 121"/>
              <a:gd name="T70" fmla="*/ 140 w 143"/>
              <a:gd name="T71" fmla="*/ 29 h 121"/>
              <a:gd name="T72" fmla="*/ 143 w 143"/>
              <a:gd name="T73" fmla="*/ 0 h 121"/>
              <a:gd name="T74" fmla="*/ 114 w 143"/>
              <a:gd name="T75" fmla="*/ 3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43" h="121">
                <a:moveTo>
                  <a:pt x="51" y="79"/>
                </a:moveTo>
                <a:cubicBezTo>
                  <a:pt x="51" y="121"/>
                  <a:pt x="51" y="121"/>
                  <a:pt x="51" y="121"/>
                </a:cubicBezTo>
                <a:cubicBezTo>
                  <a:pt x="83" y="121"/>
                  <a:pt x="83" y="121"/>
                  <a:pt x="83" y="121"/>
                </a:cubicBezTo>
                <a:cubicBezTo>
                  <a:pt x="83" y="83"/>
                  <a:pt x="83" y="83"/>
                  <a:pt x="83" y="83"/>
                </a:cubicBezTo>
                <a:cubicBezTo>
                  <a:pt x="69" y="97"/>
                  <a:pt x="69" y="97"/>
                  <a:pt x="69" y="97"/>
                </a:cubicBezTo>
                <a:lnTo>
                  <a:pt x="51" y="79"/>
                </a:lnTo>
                <a:close/>
                <a:moveTo>
                  <a:pt x="7" y="116"/>
                </a:moveTo>
                <a:cubicBezTo>
                  <a:pt x="7" y="119"/>
                  <a:pt x="9" y="121"/>
                  <a:pt x="12" y="121"/>
                </a:cubicBezTo>
                <a:cubicBezTo>
                  <a:pt x="38" y="121"/>
                  <a:pt x="38" y="121"/>
                  <a:pt x="38" y="121"/>
                </a:cubicBezTo>
                <a:cubicBezTo>
                  <a:pt x="38" y="66"/>
                  <a:pt x="38" y="66"/>
                  <a:pt x="38" y="66"/>
                </a:cubicBezTo>
                <a:cubicBezTo>
                  <a:pt x="7" y="98"/>
                  <a:pt x="7" y="98"/>
                  <a:pt x="7" y="98"/>
                </a:cubicBezTo>
                <a:lnTo>
                  <a:pt x="7" y="116"/>
                </a:lnTo>
                <a:close/>
                <a:moveTo>
                  <a:pt x="95" y="70"/>
                </a:moveTo>
                <a:cubicBezTo>
                  <a:pt x="95" y="121"/>
                  <a:pt x="95" y="121"/>
                  <a:pt x="95" y="121"/>
                </a:cubicBezTo>
                <a:cubicBezTo>
                  <a:pt x="122" y="121"/>
                  <a:pt x="122" y="121"/>
                  <a:pt x="122" y="121"/>
                </a:cubicBezTo>
                <a:cubicBezTo>
                  <a:pt x="125" y="121"/>
                  <a:pt x="127" y="119"/>
                  <a:pt x="127" y="116"/>
                </a:cubicBezTo>
                <a:cubicBezTo>
                  <a:pt x="127" y="66"/>
                  <a:pt x="127" y="66"/>
                  <a:pt x="127" y="66"/>
                </a:cubicBezTo>
                <a:cubicBezTo>
                  <a:pt x="127" y="39"/>
                  <a:pt x="127" y="39"/>
                  <a:pt x="127" y="39"/>
                </a:cubicBezTo>
                <a:cubicBezTo>
                  <a:pt x="100" y="66"/>
                  <a:pt x="100" y="66"/>
                  <a:pt x="100" y="66"/>
                </a:cubicBezTo>
                <a:lnTo>
                  <a:pt x="95" y="70"/>
                </a:lnTo>
                <a:close/>
                <a:moveTo>
                  <a:pt x="114" y="3"/>
                </a:moveTo>
                <a:cubicBezTo>
                  <a:pt x="111" y="3"/>
                  <a:pt x="109" y="6"/>
                  <a:pt x="109" y="9"/>
                </a:cubicBezTo>
                <a:cubicBezTo>
                  <a:pt x="109" y="12"/>
                  <a:pt x="112" y="14"/>
                  <a:pt x="115" y="14"/>
                </a:cubicBezTo>
                <a:cubicBezTo>
                  <a:pt x="121" y="13"/>
                  <a:pt x="121" y="13"/>
                  <a:pt x="121" y="13"/>
                </a:cubicBezTo>
                <a:cubicBezTo>
                  <a:pt x="69" y="66"/>
                  <a:pt x="69" y="66"/>
                  <a:pt x="69" y="66"/>
                </a:cubicBezTo>
                <a:cubicBezTo>
                  <a:pt x="38" y="35"/>
                  <a:pt x="38" y="35"/>
                  <a:pt x="38" y="35"/>
                </a:cubicBezTo>
                <a:cubicBezTo>
                  <a:pt x="3" y="71"/>
                  <a:pt x="3" y="71"/>
                  <a:pt x="3" y="71"/>
                </a:cubicBezTo>
                <a:cubicBezTo>
                  <a:pt x="0" y="73"/>
                  <a:pt x="0" y="77"/>
                  <a:pt x="3" y="79"/>
                </a:cubicBezTo>
                <a:cubicBezTo>
                  <a:pt x="5" y="81"/>
                  <a:pt x="8" y="81"/>
                  <a:pt x="11" y="79"/>
                </a:cubicBezTo>
                <a:cubicBezTo>
                  <a:pt x="38" y="51"/>
                  <a:pt x="38" y="51"/>
                  <a:pt x="38" y="51"/>
                </a:cubicBezTo>
                <a:cubicBezTo>
                  <a:pt x="69" y="82"/>
                  <a:pt x="69" y="82"/>
                  <a:pt x="69" y="82"/>
                </a:cubicBezTo>
                <a:cubicBezTo>
                  <a:pt x="129" y="21"/>
                  <a:pt x="129" y="21"/>
                  <a:pt x="129" y="21"/>
                </a:cubicBezTo>
                <a:cubicBezTo>
                  <a:pt x="129" y="28"/>
                  <a:pt x="129" y="28"/>
                  <a:pt x="129" y="28"/>
                </a:cubicBezTo>
                <a:cubicBezTo>
                  <a:pt x="129" y="31"/>
                  <a:pt x="131" y="33"/>
                  <a:pt x="134" y="34"/>
                </a:cubicBezTo>
                <a:cubicBezTo>
                  <a:pt x="134" y="34"/>
                  <a:pt x="134" y="34"/>
                  <a:pt x="135" y="34"/>
                </a:cubicBezTo>
                <a:cubicBezTo>
                  <a:pt x="137" y="34"/>
                  <a:pt x="140" y="32"/>
                  <a:pt x="140" y="29"/>
                </a:cubicBezTo>
                <a:cubicBezTo>
                  <a:pt x="143" y="0"/>
                  <a:pt x="143" y="0"/>
                  <a:pt x="143" y="0"/>
                </a:cubicBezTo>
                <a:lnTo>
                  <a:pt x="114" y="3"/>
                </a:lnTo>
                <a:close/>
              </a:path>
            </a:pathLst>
          </a:custGeom>
          <a:solidFill>
            <a:srgbClr val="6096E6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133" name="Freeform 5"/>
          <p:cNvSpPr>
            <a:spLocks noEditPoints="1"/>
          </p:cNvSpPr>
          <p:nvPr/>
        </p:nvSpPr>
        <p:spPr bwMode="auto">
          <a:xfrm>
            <a:off x="6591935" y="2995295"/>
            <a:ext cx="516890" cy="516890"/>
          </a:xfrm>
          <a:custGeom>
            <a:avLst/>
            <a:gdLst/>
            <a:ahLst/>
            <a:cxnLst>
              <a:cxn ang="0">
                <a:pos x="0" y="192"/>
              </a:cxn>
              <a:cxn ang="0">
                <a:pos x="255" y="135"/>
              </a:cxn>
              <a:cxn ang="0">
                <a:pos x="277" y="122"/>
              </a:cxn>
              <a:cxn ang="0">
                <a:pos x="303" y="116"/>
              </a:cxn>
              <a:cxn ang="0">
                <a:pos x="296" y="105"/>
              </a:cxn>
              <a:cxn ang="0">
                <a:pos x="278" y="89"/>
              </a:cxn>
              <a:cxn ang="0">
                <a:pos x="265" y="90"/>
              </a:cxn>
              <a:cxn ang="0">
                <a:pos x="256" y="82"/>
              </a:cxn>
              <a:cxn ang="0">
                <a:pos x="231" y="73"/>
              </a:cxn>
              <a:cxn ang="0">
                <a:pos x="234" y="98"/>
              </a:cxn>
              <a:cxn ang="0">
                <a:pos x="224" y="118"/>
              </a:cxn>
              <a:cxn ang="0">
                <a:pos x="205" y="103"/>
              </a:cxn>
              <a:cxn ang="0">
                <a:pos x="175" y="89"/>
              </a:cxn>
              <a:cxn ang="0">
                <a:pos x="183" y="68"/>
              </a:cxn>
              <a:cxn ang="0">
                <a:pos x="212" y="58"/>
              </a:cxn>
              <a:cxn ang="0">
                <a:pos x="207" y="47"/>
              </a:cxn>
              <a:cxn ang="0">
                <a:pos x="188" y="50"/>
              </a:cxn>
              <a:cxn ang="0">
                <a:pos x="168" y="37"/>
              </a:cxn>
              <a:cxn ang="0">
                <a:pos x="171" y="52"/>
              </a:cxn>
              <a:cxn ang="0">
                <a:pos x="157" y="52"/>
              </a:cxn>
              <a:cxn ang="0">
                <a:pos x="141" y="40"/>
              </a:cxn>
              <a:cxn ang="0">
                <a:pos x="126" y="47"/>
              </a:cxn>
              <a:cxn ang="0">
                <a:pos x="143" y="51"/>
              </a:cxn>
              <a:cxn ang="0">
                <a:pos x="131" y="58"/>
              </a:cxn>
              <a:cxn ang="0">
                <a:pos x="56" y="107"/>
              </a:cxn>
              <a:cxn ang="0">
                <a:pos x="65" y="118"/>
              </a:cxn>
              <a:cxn ang="0">
                <a:pos x="79" y="135"/>
              </a:cxn>
              <a:cxn ang="0">
                <a:pos x="74" y="158"/>
              </a:cxn>
              <a:cxn ang="0">
                <a:pos x="88" y="185"/>
              </a:cxn>
              <a:cxn ang="0">
                <a:pos x="108" y="214"/>
              </a:cxn>
              <a:cxn ang="0">
                <a:pos x="118" y="227"/>
              </a:cxn>
              <a:cxn ang="0">
                <a:pos x="105" y="197"/>
              </a:cxn>
              <a:cxn ang="0">
                <a:pos x="125" y="225"/>
              </a:cxn>
              <a:cxn ang="0">
                <a:pos x="150" y="255"/>
              </a:cxn>
              <a:cxn ang="0">
                <a:pos x="184" y="269"/>
              </a:cxn>
              <a:cxn ang="0">
                <a:pos x="213" y="290"/>
              </a:cxn>
              <a:cxn ang="0">
                <a:pos x="224" y="288"/>
              </a:cxn>
              <a:cxn ang="0">
                <a:pos x="212" y="268"/>
              </a:cxn>
              <a:cxn ang="0">
                <a:pos x="197" y="262"/>
              </a:cxn>
              <a:cxn ang="0">
                <a:pos x="194" y="239"/>
              </a:cxn>
              <a:cxn ang="0">
                <a:pos x="171" y="250"/>
              </a:cxn>
              <a:cxn ang="0">
                <a:pos x="168" y="210"/>
              </a:cxn>
              <a:cxn ang="0">
                <a:pos x="184" y="206"/>
              </a:cxn>
              <a:cxn ang="0">
                <a:pos x="196" y="202"/>
              </a:cxn>
              <a:cxn ang="0">
                <a:pos x="214" y="211"/>
              </a:cxn>
              <a:cxn ang="0">
                <a:pos x="221" y="205"/>
              </a:cxn>
              <a:cxn ang="0">
                <a:pos x="234" y="179"/>
              </a:cxn>
              <a:cxn ang="0">
                <a:pos x="233" y="171"/>
              </a:cxn>
              <a:cxn ang="0">
                <a:pos x="252" y="157"/>
              </a:cxn>
              <a:cxn ang="0">
                <a:pos x="266" y="143"/>
              </a:cxn>
              <a:cxn ang="0">
                <a:pos x="273" y="131"/>
              </a:cxn>
              <a:cxn ang="0">
                <a:pos x="255" y="135"/>
              </a:cxn>
              <a:cxn ang="0">
                <a:pos x="295" y="298"/>
              </a:cxn>
              <a:cxn ang="0">
                <a:pos x="272" y="288"/>
              </a:cxn>
              <a:cxn ang="0">
                <a:pos x="251" y="288"/>
              </a:cxn>
              <a:cxn ang="0">
                <a:pos x="236" y="286"/>
              </a:cxn>
              <a:cxn ang="0">
                <a:pos x="230" y="307"/>
              </a:cxn>
              <a:cxn ang="0">
                <a:pos x="223" y="335"/>
              </a:cxn>
              <a:cxn ang="0">
                <a:pos x="308" y="302"/>
              </a:cxn>
            </a:cxnLst>
            <a:rect l="0" t="0" r="r" b="b"/>
            <a:pathLst>
              <a:path w="384" h="384">
                <a:moveTo>
                  <a:pt x="384" y="192"/>
                </a:moveTo>
                <a:cubicBezTo>
                  <a:pt x="384" y="298"/>
                  <a:pt x="298" y="384"/>
                  <a:pt x="192" y="384"/>
                </a:cubicBezTo>
                <a:cubicBezTo>
                  <a:pt x="86" y="384"/>
                  <a:pt x="0" y="298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298" y="0"/>
                  <a:pt x="384" y="86"/>
                  <a:pt x="384" y="192"/>
                </a:cubicBezTo>
                <a:close/>
                <a:moveTo>
                  <a:pt x="255" y="135"/>
                </a:moveTo>
                <a:cubicBezTo>
                  <a:pt x="256" y="135"/>
                  <a:pt x="257" y="130"/>
                  <a:pt x="258" y="129"/>
                </a:cubicBezTo>
                <a:cubicBezTo>
                  <a:pt x="260" y="127"/>
                  <a:pt x="262" y="126"/>
                  <a:pt x="264" y="125"/>
                </a:cubicBezTo>
                <a:cubicBezTo>
                  <a:pt x="268" y="124"/>
                  <a:pt x="272" y="123"/>
                  <a:pt x="277" y="122"/>
                </a:cubicBezTo>
                <a:cubicBezTo>
                  <a:pt x="281" y="121"/>
                  <a:pt x="286" y="121"/>
                  <a:pt x="289" y="125"/>
                </a:cubicBezTo>
                <a:cubicBezTo>
                  <a:pt x="289" y="124"/>
                  <a:pt x="295" y="119"/>
                  <a:pt x="295" y="119"/>
                </a:cubicBezTo>
                <a:cubicBezTo>
                  <a:pt x="298" y="118"/>
                  <a:pt x="301" y="118"/>
                  <a:pt x="303" y="116"/>
                </a:cubicBezTo>
                <a:cubicBezTo>
                  <a:pt x="303" y="115"/>
                  <a:pt x="303" y="110"/>
                  <a:pt x="303" y="110"/>
                </a:cubicBezTo>
                <a:cubicBezTo>
                  <a:pt x="299" y="111"/>
                  <a:pt x="298" y="107"/>
                  <a:pt x="297" y="103"/>
                </a:cubicBezTo>
                <a:cubicBezTo>
                  <a:pt x="297" y="104"/>
                  <a:pt x="297" y="104"/>
                  <a:pt x="296" y="105"/>
                </a:cubicBezTo>
                <a:cubicBezTo>
                  <a:pt x="296" y="102"/>
                  <a:pt x="291" y="104"/>
                  <a:pt x="290" y="104"/>
                </a:cubicBezTo>
                <a:cubicBezTo>
                  <a:pt x="284" y="102"/>
                  <a:pt x="285" y="98"/>
                  <a:pt x="283" y="94"/>
                </a:cubicBezTo>
                <a:cubicBezTo>
                  <a:pt x="282" y="92"/>
                  <a:pt x="279" y="91"/>
                  <a:pt x="278" y="89"/>
                </a:cubicBezTo>
                <a:cubicBezTo>
                  <a:pt x="277" y="87"/>
                  <a:pt x="277" y="84"/>
                  <a:pt x="274" y="84"/>
                </a:cubicBezTo>
                <a:cubicBezTo>
                  <a:pt x="273" y="84"/>
                  <a:pt x="270" y="89"/>
                  <a:pt x="270" y="89"/>
                </a:cubicBezTo>
                <a:cubicBezTo>
                  <a:pt x="267" y="88"/>
                  <a:pt x="266" y="89"/>
                  <a:pt x="265" y="90"/>
                </a:cubicBezTo>
                <a:cubicBezTo>
                  <a:pt x="263" y="91"/>
                  <a:pt x="262" y="91"/>
                  <a:pt x="260" y="92"/>
                </a:cubicBezTo>
                <a:cubicBezTo>
                  <a:pt x="265" y="90"/>
                  <a:pt x="258" y="88"/>
                  <a:pt x="256" y="88"/>
                </a:cubicBezTo>
                <a:cubicBezTo>
                  <a:pt x="260" y="87"/>
                  <a:pt x="258" y="83"/>
                  <a:pt x="256" y="82"/>
                </a:cubicBezTo>
                <a:cubicBezTo>
                  <a:pt x="256" y="82"/>
                  <a:pt x="257" y="82"/>
                  <a:pt x="257" y="82"/>
                </a:cubicBezTo>
                <a:cubicBezTo>
                  <a:pt x="257" y="79"/>
                  <a:pt x="250" y="77"/>
                  <a:pt x="247" y="76"/>
                </a:cubicBezTo>
                <a:cubicBezTo>
                  <a:pt x="245" y="74"/>
                  <a:pt x="233" y="72"/>
                  <a:pt x="231" y="73"/>
                </a:cubicBezTo>
                <a:cubicBezTo>
                  <a:pt x="228" y="75"/>
                  <a:pt x="231" y="80"/>
                  <a:pt x="231" y="83"/>
                </a:cubicBezTo>
                <a:cubicBezTo>
                  <a:pt x="232" y="86"/>
                  <a:pt x="228" y="86"/>
                  <a:pt x="228" y="89"/>
                </a:cubicBezTo>
                <a:cubicBezTo>
                  <a:pt x="228" y="93"/>
                  <a:pt x="236" y="92"/>
                  <a:pt x="234" y="98"/>
                </a:cubicBezTo>
                <a:cubicBezTo>
                  <a:pt x="233" y="102"/>
                  <a:pt x="228" y="102"/>
                  <a:pt x="226" y="105"/>
                </a:cubicBezTo>
                <a:cubicBezTo>
                  <a:pt x="224" y="108"/>
                  <a:pt x="227" y="112"/>
                  <a:pt x="229" y="114"/>
                </a:cubicBezTo>
                <a:cubicBezTo>
                  <a:pt x="231" y="115"/>
                  <a:pt x="225" y="118"/>
                  <a:pt x="224" y="118"/>
                </a:cubicBezTo>
                <a:cubicBezTo>
                  <a:pt x="220" y="120"/>
                  <a:pt x="217" y="114"/>
                  <a:pt x="216" y="110"/>
                </a:cubicBezTo>
                <a:cubicBezTo>
                  <a:pt x="215" y="108"/>
                  <a:pt x="215" y="104"/>
                  <a:pt x="212" y="103"/>
                </a:cubicBezTo>
                <a:cubicBezTo>
                  <a:pt x="210" y="102"/>
                  <a:pt x="206" y="102"/>
                  <a:pt x="205" y="103"/>
                </a:cubicBezTo>
                <a:cubicBezTo>
                  <a:pt x="203" y="99"/>
                  <a:pt x="198" y="98"/>
                  <a:pt x="194" y="97"/>
                </a:cubicBezTo>
                <a:cubicBezTo>
                  <a:pt x="189" y="95"/>
                  <a:pt x="185" y="95"/>
                  <a:pt x="180" y="96"/>
                </a:cubicBezTo>
                <a:cubicBezTo>
                  <a:pt x="181" y="95"/>
                  <a:pt x="179" y="88"/>
                  <a:pt x="175" y="89"/>
                </a:cubicBezTo>
                <a:cubicBezTo>
                  <a:pt x="176" y="86"/>
                  <a:pt x="176" y="84"/>
                  <a:pt x="176" y="81"/>
                </a:cubicBezTo>
                <a:cubicBezTo>
                  <a:pt x="177" y="79"/>
                  <a:pt x="178" y="77"/>
                  <a:pt x="179" y="75"/>
                </a:cubicBezTo>
                <a:cubicBezTo>
                  <a:pt x="180" y="74"/>
                  <a:pt x="185" y="69"/>
                  <a:pt x="183" y="68"/>
                </a:cubicBezTo>
                <a:cubicBezTo>
                  <a:pt x="188" y="69"/>
                  <a:pt x="193" y="69"/>
                  <a:pt x="196" y="66"/>
                </a:cubicBezTo>
                <a:cubicBezTo>
                  <a:pt x="198" y="63"/>
                  <a:pt x="199" y="60"/>
                  <a:pt x="202" y="57"/>
                </a:cubicBezTo>
                <a:cubicBezTo>
                  <a:pt x="205" y="53"/>
                  <a:pt x="209" y="58"/>
                  <a:pt x="212" y="58"/>
                </a:cubicBezTo>
                <a:cubicBezTo>
                  <a:pt x="217" y="59"/>
                  <a:pt x="217" y="53"/>
                  <a:pt x="214" y="51"/>
                </a:cubicBezTo>
                <a:cubicBezTo>
                  <a:pt x="218" y="51"/>
                  <a:pt x="215" y="45"/>
                  <a:pt x="213" y="44"/>
                </a:cubicBezTo>
                <a:cubicBezTo>
                  <a:pt x="211" y="43"/>
                  <a:pt x="202" y="46"/>
                  <a:pt x="207" y="47"/>
                </a:cubicBezTo>
                <a:cubicBezTo>
                  <a:pt x="206" y="47"/>
                  <a:pt x="200" y="59"/>
                  <a:pt x="196" y="53"/>
                </a:cubicBezTo>
                <a:cubicBezTo>
                  <a:pt x="195" y="52"/>
                  <a:pt x="195" y="47"/>
                  <a:pt x="193" y="46"/>
                </a:cubicBezTo>
                <a:cubicBezTo>
                  <a:pt x="190" y="46"/>
                  <a:pt x="189" y="49"/>
                  <a:pt x="188" y="50"/>
                </a:cubicBezTo>
                <a:cubicBezTo>
                  <a:pt x="190" y="47"/>
                  <a:pt x="181" y="45"/>
                  <a:pt x="180" y="44"/>
                </a:cubicBezTo>
                <a:cubicBezTo>
                  <a:pt x="183" y="42"/>
                  <a:pt x="180" y="39"/>
                  <a:pt x="178" y="38"/>
                </a:cubicBezTo>
                <a:cubicBezTo>
                  <a:pt x="176" y="36"/>
                  <a:pt x="169" y="35"/>
                  <a:pt x="168" y="37"/>
                </a:cubicBezTo>
                <a:cubicBezTo>
                  <a:pt x="163" y="43"/>
                  <a:pt x="173" y="44"/>
                  <a:pt x="175" y="45"/>
                </a:cubicBezTo>
                <a:cubicBezTo>
                  <a:pt x="176" y="46"/>
                  <a:pt x="179" y="48"/>
                  <a:pt x="177" y="49"/>
                </a:cubicBezTo>
                <a:cubicBezTo>
                  <a:pt x="176" y="50"/>
                  <a:pt x="171" y="51"/>
                  <a:pt x="171" y="52"/>
                </a:cubicBezTo>
                <a:cubicBezTo>
                  <a:pt x="169" y="54"/>
                  <a:pt x="172" y="57"/>
                  <a:pt x="170" y="59"/>
                </a:cubicBezTo>
                <a:cubicBezTo>
                  <a:pt x="168" y="57"/>
                  <a:pt x="168" y="53"/>
                  <a:pt x="166" y="50"/>
                </a:cubicBezTo>
                <a:cubicBezTo>
                  <a:pt x="168" y="53"/>
                  <a:pt x="157" y="52"/>
                  <a:pt x="157" y="52"/>
                </a:cubicBezTo>
                <a:cubicBezTo>
                  <a:pt x="154" y="52"/>
                  <a:pt x="148" y="54"/>
                  <a:pt x="145" y="50"/>
                </a:cubicBezTo>
                <a:cubicBezTo>
                  <a:pt x="144" y="49"/>
                  <a:pt x="144" y="44"/>
                  <a:pt x="146" y="45"/>
                </a:cubicBezTo>
                <a:cubicBezTo>
                  <a:pt x="144" y="43"/>
                  <a:pt x="142" y="41"/>
                  <a:pt x="141" y="40"/>
                </a:cubicBezTo>
                <a:cubicBezTo>
                  <a:pt x="132" y="43"/>
                  <a:pt x="125" y="47"/>
                  <a:pt x="117" y="51"/>
                </a:cubicBezTo>
                <a:cubicBezTo>
                  <a:pt x="118" y="51"/>
                  <a:pt x="119" y="51"/>
                  <a:pt x="120" y="50"/>
                </a:cubicBezTo>
                <a:cubicBezTo>
                  <a:pt x="122" y="50"/>
                  <a:pt x="124" y="48"/>
                  <a:pt x="126" y="47"/>
                </a:cubicBezTo>
                <a:cubicBezTo>
                  <a:pt x="128" y="46"/>
                  <a:pt x="134" y="43"/>
                  <a:pt x="136" y="46"/>
                </a:cubicBezTo>
                <a:cubicBezTo>
                  <a:pt x="137" y="45"/>
                  <a:pt x="137" y="45"/>
                  <a:pt x="138" y="44"/>
                </a:cubicBezTo>
                <a:cubicBezTo>
                  <a:pt x="139" y="46"/>
                  <a:pt x="141" y="48"/>
                  <a:pt x="143" y="51"/>
                </a:cubicBezTo>
                <a:cubicBezTo>
                  <a:pt x="141" y="50"/>
                  <a:pt x="137" y="50"/>
                  <a:pt x="135" y="50"/>
                </a:cubicBezTo>
                <a:cubicBezTo>
                  <a:pt x="133" y="51"/>
                  <a:pt x="130" y="51"/>
                  <a:pt x="130" y="53"/>
                </a:cubicBezTo>
                <a:cubicBezTo>
                  <a:pt x="130" y="55"/>
                  <a:pt x="131" y="57"/>
                  <a:pt x="131" y="58"/>
                </a:cubicBezTo>
                <a:cubicBezTo>
                  <a:pt x="128" y="56"/>
                  <a:pt x="125" y="52"/>
                  <a:pt x="121" y="51"/>
                </a:cubicBezTo>
                <a:cubicBezTo>
                  <a:pt x="119" y="51"/>
                  <a:pt x="117" y="51"/>
                  <a:pt x="115" y="52"/>
                </a:cubicBezTo>
                <a:cubicBezTo>
                  <a:pt x="91" y="65"/>
                  <a:pt x="71" y="84"/>
                  <a:pt x="56" y="107"/>
                </a:cubicBezTo>
                <a:cubicBezTo>
                  <a:pt x="57" y="108"/>
                  <a:pt x="58" y="109"/>
                  <a:pt x="59" y="109"/>
                </a:cubicBezTo>
                <a:cubicBezTo>
                  <a:pt x="62" y="110"/>
                  <a:pt x="59" y="117"/>
                  <a:pt x="64" y="113"/>
                </a:cubicBezTo>
                <a:cubicBezTo>
                  <a:pt x="66" y="115"/>
                  <a:pt x="66" y="116"/>
                  <a:pt x="65" y="118"/>
                </a:cubicBezTo>
                <a:cubicBezTo>
                  <a:pt x="65" y="118"/>
                  <a:pt x="75" y="124"/>
                  <a:pt x="76" y="125"/>
                </a:cubicBezTo>
                <a:cubicBezTo>
                  <a:pt x="78" y="126"/>
                  <a:pt x="80" y="128"/>
                  <a:pt x="81" y="130"/>
                </a:cubicBezTo>
                <a:cubicBezTo>
                  <a:pt x="82" y="132"/>
                  <a:pt x="80" y="134"/>
                  <a:pt x="79" y="135"/>
                </a:cubicBezTo>
                <a:cubicBezTo>
                  <a:pt x="78" y="134"/>
                  <a:pt x="75" y="130"/>
                  <a:pt x="74" y="131"/>
                </a:cubicBezTo>
                <a:cubicBezTo>
                  <a:pt x="73" y="133"/>
                  <a:pt x="74" y="139"/>
                  <a:pt x="77" y="139"/>
                </a:cubicBezTo>
                <a:cubicBezTo>
                  <a:pt x="73" y="139"/>
                  <a:pt x="75" y="155"/>
                  <a:pt x="74" y="158"/>
                </a:cubicBezTo>
                <a:cubicBezTo>
                  <a:pt x="74" y="158"/>
                  <a:pt x="74" y="158"/>
                  <a:pt x="74" y="158"/>
                </a:cubicBezTo>
                <a:cubicBezTo>
                  <a:pt x="73" y="161"/>
                  <a:pt x="76" y="173"/>
                  <a:pt x="81" y="172"/>
                </a:cubicBezTo>
                <a:cubicBezTo>
                  <a:pt x="78" y="172"/>
                  <a:pt x="87" y="184"/>
                  <a:pt x="88" y="185"/>
                </a:cubicBezTo>
                <a:cubicBezTo>
                  <a:pt x="91" y="187"/>
                  <a:pt x="95" y="188"/>
                  <a:pt x="97" y="192"/>
                </a:cubicBezTo>
                <a:cubicBezTo>
                  <a:pt x="100" y="195"/>
                  <a:pt x="100" y="201"/>
                  <a:pt x="103" y="203"/>
                </a:cubicBezTo>
                <a:cubicBezTo>
                  <a:pt x="102" y="206"/>
                  <a:pt x="108" y="210"/>
                  <a:pt x="108" y="214"/>
                </a:cubicBezTo>
                <a:cubicBezTo>
                  <a:pt x="108" y="214"/>
                  <a:pt x="107" y="214"/>
                  <a:pt x="107" y="215"/>
                </a:cubicBezTo>
                <a:cubicBezTo>
                  <a:pt x="108" y="218"/>
                  <a:pt x="113" y="218"/>
                  <a:pt x="115" y="221"/>
                </a:cubicBezTo>
                <a:cubicBezTo>
                  <a:pt x="116" y="223"/>
                  <a:pt x="115" y="228"/>
                  <a:pt x="118" y="227"/>
                </a:cubicBezTo>
                <a:cubicBezTo>
                  <a:pt x="118" y="222"/>
                  <a:pt x="115" y="216"/>
                  <a:pt x="112" y="212"/>
                </a:cubicBezTo>
                <a:cubicBezTo>
                  <a:pt x="110" y="209"/>
                  <a:pt x="109" y="207"/>
                  <a:pt x="108" y="204"/>
                </a:cubicBezTo>
                <a:cubicBezTo>
                  <a:pt x="106" y="202"/>
                  <a:pt x="106" y="199"/>
                  <a:pt x="105" y="197"/>
                </a:cubicBezTo>
                <a:cubicBezTo>
                  <a:pt x="106" y="197"/>
                  <a:pt x="112" y="199"/>
                  <a:pt x="111" y="200"/>
                </a:cubicBezTo>
                <a:cubicBezTo>
                  <a:pt x="109" y="205"/>
                  <a:pt x="119" y="214"/>
                  <a:pt x="122" y="217"/>
                </a:cubicBezTo>
                <a:cubicBezTo>
                  <a:pt x="123" y="218"/>
                  <a:pt x="128" y="225"/>
                  <a:pt x="125" y="225"/>
                </a:cubicBezTo>
                <a:cubicBezTo>
                  <a:pt x="129" y="225"/>
                  <a:pt x="133" y="230"/>
                  <a:pt x="135" y="233"/>
                </a:cubicBezTo>
                <a:cubicBezTo>
                  <a:pt x="137" y="236"/>
                  <a:pt x="136" y="241"/>
                  <a:pt x="138" y="245"/>
                </a:cubicBezTo>
                <a:cubicBezTo>
                  <a:pt x="139" y="250"/>
                  <a:pt x="146" y="252"/>
                  <a:pt x="150" y="255"/>
                </a:cubicBezTo>
                <a:cubicBezTo>
                  <a:pt x="154" y="256"/>
                  <a:pt x="157" y="259"/>
                  <a:pt x="160" y="260"/>
                </a:cubicBezTo>
                <a:cubicBezTo>
                  <a:pt x="166" y="262"/>
                  <a:pt x="167" y="260"/>
                  <a:pt x="171" y="260"/>
                </a:cubicBezTo>
                <a:cubicBezTo>
                  <a:pt x="178" y="259"/>
                  <a:pt x="179" y="266"/>
                  <a:pt x="184" y="269"/>
                </a:cubicBezTo>
                <a:cubicBezTo>
                  <a:pt x="187" y="270"/>
                  <a:pt x="194" y="273"/>
                  <a:pt x="198" y="271"/>
                </a:cubicBezTo>
                <a:cubicBezTo>
                  <a:pt x="196" y="272"/>
                  <a:pt x="203" y="282"/>
                  <a:pt x="204" y="283"/>
                </a:cubicBezTo>
                <a:cubicBezTo>
                  <a:pt x="206" y="286"/>
                  <a:pt x="210" y="287"/>
                  <a:pt x="213" y="290"/>
                </a:cubicBezTo>
                <a:cubicBezTo>
                  <a:pt x="213" y="290"/>
                  <a:pt x="214" y="289"/>
                  <a:pt x="214" y="288"/>
                </a:cubicBezTo>
                <a:cubicBezTo>
                  <a:pt x="213" y="291"/>
                  <a:pt x="218" y="296"/>
                  <a:pt x="221" y="296"/>
                </a:cubicBezTo>
                <a:cubicBezTo>
                  <a:pt x="223" y="295"/>
                  <a:pt x="224" y="290"/>
                  <a:pt x="224" y="288"/>
                </a:cubicBezTo>
                <a:cubicBezTo>
                  <a:pt x="219" y="290"/>
                  <a:pt x="215" y="288"/>
                  <a:pt x="212" y="283"/>
                </a:cubicBezTo>
                <a:cubicBezTo>
                  <a:pt x="211" y="282"/>
                  <a:pt x="207" y="275"/>
                  <a:pt x="211" y="275"/>
                </a:cubicBezTo>
                <a:cubicBezTo>
                  <a:pt x="216" y="275"/>
                  <a:pt x="212" y="271"/>
                  <a:pt x="212" y="268"/>
                </a:cubicBezTo>
                <a:cubicBezTo>
                  <a:pt x="211" y="264"/>
                  <a:pt x="208" y="262"/>
                  <a:pt x="206" y="259"/>
                </a:cubicBezTo>
                <a:cubicBezTo>
                  <a:pt x="205" y="262"/>
                  <a:pt x="200" y="261"/>
                  <a:pt x="198" y="259"/>
                </a:cubicBezTo>
                <a:cubicBezTo>
                  <a:pt x="198" y="259"/>
                  <a:pt x="197" y="261"/>
                  <a:pt x="197" y="262"/>
                </a:cubicBezTo>
                <a:cubicBezTo>
                  <a:pt x="196" y="262"/>
                  <a:pt x="195" y="262"/>
                  <a:pt x="194" y="261"/>
                </a:cubicBezTo>
                <a:cubicBezTo>
                  <a:pt x="194" y="258"/>
                  <a:pt x="194" y="255"/>
                  <a:pt x="195" y="251"/>
                </a:cubicBezTo>
                <a:cubicBezTo>
                  <a:pt x="196" y="247"/>
                  <a:pt x="205" y="238"/>
                  <a:pt x="194" y="239"/>
                </a:cubicBezTo>
                <a:cubicBezTo>
                  <a:pt x="190" y="239"/>
                  <a:pt x="188" y="240"/>
                  <a:pt x="187" y="244"/>
                </a:cubicBezTo>
                <a:cubicBezTo>
                  <a:pt x="186" y="247"/>
                  <a:pt x="186" y="249"/>
                  <a:pt x="183" y="251"/>
                </a:cubicBezTo>
                <a:cubicBezTo>
                  <a:pt x="181" y="252"/>
                  <a:pt x="173" y="251"/>
                  <a:pt x="171" y="250"/>
                </a:cubicBezTo>
                <a:cubicBezTo>
                  <a:pt x="166" y="247"/>
                  <a:pt x="163" y="239"/>
                  <a:pt x="163" y="234"/>
                </a:cubicBezTo>
                <a:cubicBezTo>
                  <a:pt x="163" y="227"/>
                  <a:pt x="166" y="221"/>
                  <a:pt x="163" y="215"/>
                </a:cubicBezTo>
                <a:cubicBezTo>
                  <a:pt x="164" y="213"/>
                  <a:pt x="166" y="211"/>
                  <a:pt x="168" y="210"/>
                </a:cubicBezTo>
                <a:cubicBezTo>
                  <a:pt x="169" y="209"/>
                  <a:pt x="171" y="210"/>
                  <a:pt x="172" y="207"/>
                </a:cubicBezTo>
                <a:cubicBezTo>
                  <a:pt x="171" y="207"/>
                  <a:pt x="170" y="206"/>
                  <a:pt x="170" y="206"/>
                </a:cubicBezTo>
                <a:cubicBezTo>
                  <a:pt x="173" y="208"/>
                  <a:pt x="180" y="203"/>
                  <a:pt x="184" y="206"/>
                </a:cubicBezTo>
                <a:cubicBezTo>
                  <a:pt x="186" y="207"/>
                  <a:pt x="188" y="208"/>
                  <a:pt x="189" y="205"/>
                </a:cubicBezTo>
                <a:cubicBezTo>
                  <a:pt x="189" y="205"/>
                  <a:pt x="187" y="202"/>
                  <a:pt x="188" y="200"/>
                </a:cubicBezTo>
                <a:cubicBezTo>
                  <a:pt x="189" y="204"/>
                  <a:pt x="192" y="205"/>
                  <a:pt x="196" y="202"/>
                </a:cubicBezTo>
                <a:cubicBezTo>
                  <a:pt x="197" y="203"/>
                  <a:pt x="201" y="203"/>
                  <a:pt x="204" y="204"/>
                </a:cubicBezTo>
                <a:cubicBezTo>
                  <a:pt x="207" y="206"/>
                  <a:pt x="207" y="209"/>
                  <a:pt x="211" y="205"/>
                </a:cubicBezTo>
                <a:cubicBezTo>
                  <a:pt x="213" y="208"/>
                  <a:pt x="213" y="208"/>
                  <a:pt x="214" y="211"/>
                </a:cubicBezTo>
                <a:cubicBezTo>
                  <a:pt x="214" y="214"/>
                  <a:pt x="216" y="221"/>
                  <a:pt x="218" y="222"/>
                </a:cubicBezTo>
                <a:cubicBezTo>
                  <a:pt x="224" y="225"/>
                  <a:pt x="222" y="217"/>
                  <a:pt x="222" y="214"/>
                </a:cubicBezTo>
                <a:cubicBezTo>
                  <a:pt x="222" y="213"/>
                  <a:pt x="222" y="205"/>
                  <a:pt x="221" y="205"/>
                </a:cubicBezTo>
                <a:cubicBezTo>
                  <a:pt x="213" y="203"/>
                  <a:pt x="216" y="197"/>
                  <a:pt x="221" y="193"/>
                </a:cubicBezTo>
                <a:cubicBezTo>
                  <a:pt x="222" y="192"/>
                  <a:pt x="227" y="190"/>
                  <a:pt x="230" y="188"/>
                </a:cubicBezTo>
                <a:cubicBezTo>
                  <a:pt x="232" y="186"/>
                  <a:pt x="235" y="183"/>
                  <a:pt x="234" y="179"/>
                </a:cubicBezTo>
                <a:cubicBezTo>
                  <a:pt x="235" y="179"/>
                  <a:pt x="236" y="178"/>
                  <a:pt x="236" y="177"/>
                </a:cubicBezTo>
                <a:cubicBezTo>
                  <a:pt x="236" y="177"/>
                  <a:pt x="233" y="174"/>
                  <a:pt x="232" y="175"/>
                </a:cubicBezTo>
                <a:cubicBezTo>
                  <a:pt x="234" y="174"/>
                  <a:pt x="234" y="172"/>
                  <a:pt x="233" y="171"/>
                </a:cubicBezTo>
                <a:cubicBezTo>
                  <a:pt x="235" y="169"/>
                  <a:pt x="234" y="166"/>
                  <a:pt x="236" y="165"/>
                </a:cubicBezTo>
                <a:cubicBezTo>
                  <a:pt x="239" y="169"/>
                  <a:pt x="245" y="165"/>
                  <a:pt x="242" y="162"/>
                </a:cubicBezTo>
                <a:cubicBezTo>
                  <a:pt x="244" y="158"/>
                  <a:pt x="250" y="160"/>
                  <a:pt x="252" y="157"/>
                </a:cubicBezTo>
                <a:cubicBezTo>
                  <a:pt x="255" y="158"/>
                  <a:pt x="253" y="153"/>
                  <a:pt x="255" y="150"/>
                </a:cubicBezTo>
                <a:cubicBezTo>
                  <a:pt x="256" y="148"/>
                  <a:pt x="259" y="148"/>
                  <a:pt x="262" y="147"/>
                </a:cubicBezTo>
                <a:cubicBezTo>
                  <a:pt x="262" y="147"/>
                  <a:pt x="268" y="143"/>
                  <a:pt x="266" y="143"/>
                </a:cubicBezTo>
                <a:cubicBezTo>
                  <a:pt x="270" y="144"/>
                  <a:pt x="279" y="139"/>
                  <a:pt x="272" y="135"/>
                </a:cubicBezTo>
                <a:cubicBezTo>
                  <a:pt x="273" y="133"/>
                  <a:pt x="270" y="132"/>
                  <a:pt x="268" y="132"/>
                </a:cubicBezTo>
                <a:cubicBezTo>
                  <a:pt x="269" y="131"/>
                  <a:pt x="272" y="132"/>
                  <a:pt x="273" y="131"/>
                </a:cubicBezTo>
                <a:cubicBezTo>
                  <a:pt x="276" y="129"/>
                  <a:pt x="274" y="128"/>
                  <a:pt x="271" y="127"/>
                </a:cubicBezTo>
                <a:cubicBezTo>
                  <a:pt x="268" y="126"/>
                  <a:pt x="263" y="128"/>
                  <a:pt x="261" y="130"/>
                </a:cubicBezTo>
                <a:cubicBezTo>
                  <a:pt x="259" y="132"/>
                  <a:pt x="257" y="134"/>
                  <a:pt x="255" y="135"/>
                </a:cubicBezTo>
                <a:close/>
                <a:moveTo>
                  <a:pt x="308" y="302"/>
                </a:moveTo>
                <a:cubicBezTo>
                  <a:pt x="306" y="301"/>
                  <a:pt x="303" y="301"/>
                  <a:pt x="301" y="300"/>
                </a:cubicBezTo>
                <a:cubicBezTo>
                  <a:pt x="299" y="300"/>
                  <a:pt x="298" y="299"/>
                  <a:pt x="295" y="298"/>
                </a:cubicBezTo>
                <a:cubicBezTo>
                  <a:pt x="296" y="293"/>
                  <a:pt x="290" y="292"/>
                  <a:pt x="287" y="289"/>
                </a:cubicBezTo>
                <a:cubicBezTo>
                  <a:pt x="284" y="287"/>
                  <a:pt x="282" y="284"/>
                  <a:pt x="277" y="285"/>
                </a:cubicBezTo>
                <a:cubicBezTo>
                  <a:pt x="276" y="285"/>
                  <a:pt x="271" y="287"/>
                  <a:pt x="272" y="288"/>
                </a:cubicBezTo>
                <a:cubicBezTo>
                  <a:pt x="269" y="285"/>
                  <a:pt x="268" y="284"/>
                  <a:pt x="263" y="282"/>
                </a:cubicBezTo>
                <a:cubicBezTo>
                  <a:pt x="259" y="281"/>
                  <a:pt x="257" y="276"/>
                  <a:pt x="253" y="281"/>
                </a:cubicBezTo>
                <a:cubicBezTo>
                  <a:pt x="251" y="283"/>
                  <a:pt x="252" y="286"/>
                  <a:pt x="251" y="288"/>
                </a:cubicBezTo>
                <a:cubicBezTo>
                  <a:pt x="247" y="285"/>
                  <a:pt x="254" y="282"/>
                  <a:pt x="251" y="279"/>
                </a:cubicBezTo>
                <a:cubicBezTo>
                  <a:pt x="248" y="275"/>
                  <a:pt x="243" y="281"/>
                  <a:pt x="240" y="282"/>
                </a:cubicBezTo>
                <a:cubicBezTo>
                  <a:pt x="239" y="284"/>
                  <a:pt x="237" y="284"/>
                  <a:pt x="236" y="286"/>
                </a:cubicBezTo>
                <a:cubicBezTo>
                  <a:pt x="235" y="287"/>
                  <a:pt x="234" y="290"/>
                  <a:pt x="233" y="291"/>
                </a:cubicBezTo>
                <a:cubicBezTo>
                  <a:pt x="233" y="289"/>
                  <a:pt x="228" y="290"/>
                  <a:pt x="228" y="288"/>
                </a:cubicBezTo>
                <a:cubicBezTo>
                  <a:pt x="229" y="294"/>
                  <a:pt x="229" y="301"/>
                  <a:pt x="230" y="307"/>
                </a:cubicBezTo>
                <a:cubicBezTo>
                  <a:pt x="231" y="310"/>
                  <a:pt x="230" y="316"/>
                  <a:pt x="227" y="319"/>
                </a:cubicBezTo>
                <a:cubicBezTo>
                  <a:pt x="224" y="321"/>
                  <a:pt x="221" y="324"/>
                  <a:pt x="220" y="329"/>
                </a:cubicBezTo>
                <a:cubicBezTo>
                  <a:pt x="220" y="332"/>
                  <a:pt x="220" y="334"/>
                  <a:pt x="223" y="335"/>
                </a:cubicBezTo>
                <a:cubicBezTo>
                  <a:pt x="223" y="339"/>
                  <a:pt x="219" y="342"/>
                  <a:pt x="219" y="346"/>
                </a:cubicBezTo>
                <a:cubicBezTo>
                  <a:pt x="219" y="346"/>
                  <a:pt x="220" y="348"/>
                  <a:pt x="220" y="350"/>
                </a:cubicBezTo>
                <a:cubicBezTo>
                  <a:pt x="254" y="344"/>
                  <a:pt x="285" y="327"/>
                  <a:pt x="308" y="302"/>
                </a:cubicBezTo>
                <a:close/>
              </a:path>
            </a:pathLst>
          </a:custGeom>
          <a:solidFill>
            <a:srgbClr val="58B6E5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135" name="Freeform 305"/>
          <p:cNvSpPr>
            <a:spLocks noEditPoints="1"/>
          </p:cNvSpPr>
          <p:nvPr/>
        </p:nvSpPr>
        <p:spPr bwMode="auto">
          <a:xfrm>
            <a:off x="3234690" y="2995295"/>
            <a:ext cx="370840" cy="470535"/>
          </a:xfrm>
          <a:custGeom>
            <a:avLst/>
            <a:gdLst>
              <a:gd name="T0" fmla="*/ 0 w 77"/>
              <a:gd name="T1" fmla="*/ 85 h 98"/>
              <a:gd name="T2" fmla="*/ 29 w 77"/>
              <a:gd name="T3" fmla="*/ 98 h 98"/>
              <a:gd name="T4" fmla="*/ 30 w 77"/>
              <a:gd name="T5" fmla="*/ 98 h 98"/>
              <a:gd name="T6" fmla="*/ 30 w 77"/>
              <a:gd name="T7" fmla="*/ 98 h 98"/>
              <a:gd name="T8" fmla="*/ 31 w 77"/>
              <a:gd name="T9" fmla="*/ 98 h 98"/>
              <a:gd name="T10" fmla="*/ 33 w 77"/>
              <a:gd name="T11" fmla="*/ 98 h 98"/>
              <a:gd name="T12" fmla="*/ 33 w 77"/>
              <a:gd name="T13" fmla="*/ 98 h 98"/>
              <a:gd name="T14" fmla="*/ 34 w 77"/>
              <a:gd name="T15" fmla="*/ 98 h 98"/>
              <a:gd name="T16" fmla="*/ 35 w 77"/>
              <a:gd name="T17" fmla="*/ 98 h 98"/>
              <a:gd name="T18" fmla="*/ 36 w 77"/>
              <a:gd name="T19" fmla="*/ 98 h 98"/>
              <a:gd name="T20" fmla="*/ 37 w 77"/>
              <a:gd name="T21" fmla="*/ 98 h 98"/>
              <a:gd name="T22" fmla="*/ 38 w 77"/>
              <a:gd name="T23" fmla="*/ 98 h 98"/>
              <a:gd name="T24" fmla="*/ 39 w 77"/>
              <a:gd name="T25" fmla="*/ 98 h 98"/>
              <a:gd name="T26" fmla="*/ 40 w 77"/>
              <a:gd name="T27" fmla="*/ 98 h 98"/>
              <a:gd name="T28" fmla="*/ 41 w 77"/>
              <a:gd name="T29" fmla="*/ 98 h 98"/>
              <a:gd name="T30" fmla="*/ 42 w 77"/>
              <a:gd name="T31" fmla="*/ 98 h 98"/>
              <a:gd name="T32" fmla="*/ 43 w 77"/>
              <a:gd name="T33" fmla="*/ 98 h 98"/>
              <a:gd name="T34" fmla="*/ 43 w 77"/>
              <a:gd name="T35" fmla="*/ 98 h 98"/>
              <a:gd name="T36" fmla="*/ 44 w 77"/>
              <a:gd name="T37" fmla="*/ 98 h 98"/>
              <a:gd name="T38" fmla="*/ 45 w 77"/>
              <a:gd name="T39" fmla="*/ 98 h 98"/>
              <a:gd name="T40" fmla="*/ 46 w 77"/>
              <a:gd name="T41" fmla="*/ 98 h 98"/>
              <a:gd name="T42" fmla="*/ 47 w 77"/>
              <a:gd name="T43" fmla="*/ 98 h 98"/>
              <a:gd name="T44" fmla="*/ 47 w 77"/>
              <a:gd name="T45" fmla="*/ 98 h 98"/>
              <a:gd name="T46" fmla="*/ 77 w 77"/>
              <a:gd name="T47" fmla="*/ 85 h 98"/>
              <a:gd name="T48" fmla="*/ 22 w 77"/>
              <a:gd name="T49" fmla="*/ 33 h 98"/>
              <a:gd name="T50" fmla="*/ 25 w 77"/>
              <a:gd name="T51" fmla="*/ 20 h 98"/>
              <a:gd name="T52" fmla="*/ 22 w 77"/>
              <a:gd name="T53" fmla="*/ 0 h 98"/>
              <a:gd name="T54" fmla="*/ 27 w 77"/>
              <a:gd name="T55" fmla="*/ 6 h 98"/>
              <a:gd name="T56" fmla="*/ 35 w 77"/>
              <a:gd name="T57" fmla="*/ 0 h 98"/>
              <a:gd name="T58" fmla="*/ 40 w 77"/>
              <a:gd name="T59" fmla="*/ 6 h 98"/>
              <a:gd name="T60" fmla="*/ 48 w 77"/>
              <a:gd name="T61" fmla="*/ 0 h 98"/>
              <a:gd name="T62" fmla="*/ 50 w 77"/>
              <a:gd name="T63" fmla="*/ 6 h 98"/>
              <a:gd name="T64" fmla="*/ 59 w 77"/>
              <a:gd name="T65" fmla="*/ 1 h 98"/>
              <a:gd name="T66" fmla="*/ 18 w 77"/>
              <a:gd name="T67" fmla="*/ 31 h 98"/>
              <a:gd name="T68" fmla="*/ 18 w 77"/>
              <a:gd name="T69" fmla="*/ 22 h 98"/>
              <a:gd name="T70" fmla="*/ 63 w 77"/>
              <a:gd name="T71" fmla="*/ 26 h 98"/>
              <a:gd name="T72" fmla="*/ 18 w 77"/>
              <a:gd name="T73" fmla="*/ 31 h 98"/>
              <a:gd name="T74" fmla="*/ 43 w 77"/>
              <a:gd name="T75" fmla="*/ 86 h 98"/>
              <a:gd name="T76" fmla="*/ 35 w 77"/>
              <a:gd name="T77" fmla="*/ 84 h 98"/>
              <a:gd name="T78" fmla="*/ 30 w 77"/>
              <a:gd name="T79" fmla="*/ 69 h 98"/>
              <a:gd name="T80" fmla="*/ 37 w 77"/>
              <a:gd name="T81" fmla="*/ 78 h 98"/>
              <a:gd name="T82" fmla="*/ 40 w 77"/>
              <a:gd name="T83" fmla="*/ 78 h 98"/>
              <a:gd name="T84" fmla="*/ 39 w 77"/>
              <a:gd name="T85" fmla="*/ 70 h 98"/>
              <a:gd name="T86" fmla="*/ 30 w 77"/>
              <a:gd name="T87" fmla="*/ 57 h 98"/>
              <a:gd name="T88" fmla="*/ 35 w 77"/>
              <a:gd name="T89" fmla="*/ 46 h 98"/>
              <a:gd name="T90" fmla="*/ 43 w 77"/>
              <a:gd name="T91" fmla="*/ 44 h 98"/>
              <a:gd name="T92" fmla="*/ 48 w 77"/>
              <a:gd name="T93" fmla="*/ 53 h 98"/>
              <a:gd name="T94" fmla="*/ 40 w 77"/>
              <a:gd name="T95" fmla="*/ 59 h 98"/>
              <a:gd name="T96" fmla="*/ 39 w 77"/>
              <a:gd name="T97" fmla="*/ 51 h 98"/>
              <a:gd name="T98" fmla="*/ 38 w 77"/>
              <a:gd name="T99" fmla="*/ 56 h 98"/>
              <a:gd name="T100" fmla="*/ 47 w 77"/>
              <a:gd name="T101" fmla="*/ 68 h 98"/>
              <a:gd name="T102" fmla="*/ 49 w 77"/>
              <a:gd name="T103" fmla="*/ 77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77" h="98">
                <a:moveTo>
                  <a:pt x="22" y="33"/>
                </a:moveTo>
                <a:cubicBezTo>
                  <a:pt x="11" y="49"/>
                  <a:pt x="4" y="66"/>
                  <a:pt x="0" y="85"/>
                </a:cubicBezTo>
                <a:cubicBezTo>
                  <a:pt x="1" y="91"/>
                  <a:pt x="5" y="96"/>
                  <a:pt x="11" y="98"/>
                </a:cubicBezTo>
                <a:cubicBezTo>
                  <a:pt x="29" y="98"/>
                  <a:pt x="29" y="98"/>
                  <a:pt x="29" y="98"/>
                </a:cubicBezTo>
                <a:cubicBezTo>
                  <a:pt x="30" y="98"/>
                  <a:pt x="30" y="98"/>
                  <a:pt x="30" y="98"/>
                </a:cubicBezTo>
                <a:cubicBezTo>
                  <a:pt x="30" y="98"/>
                  <a:pt x="30" y="98"/>
                  <a:pt x="30" y="98"/>
                </a:cubicBezTo>
                <a:cubicBezTo>
                  <a:pt x="30" y="98"/>
                  <a:pt x="30" y="98"/>
                  <a:pt x="30" y="98"/>
                </a:cubicBezTo>
                <a:cubicBezTo>
                  <a:pt x="30" y="98"/>
                  <a:pt x="30" y="98"/>
                  <a:pt x="30" y="98"/>
                </a:cubicBezTo>
                <a:cubicBezTo>
                  <a:pt x="31" y="98"/>
                  <a:pt x="31" y="98"/>
                  <a:pt x="31" y="98"/>
                </a:cubicBezTo>
                <a:cubicBezTo>
                  <a:pt x="31" y="98"/>
                  <a:pt x="31" y="98"/>
                  <a:pt x="31" y="98"/>
                </a:cubicBezTo>
                <a:cubicBezTo>
                  <a:pt x="32" y="98"/>
                  <a:pt x="32" y="98"/>
                  <a:pt x="32" y="98"/>
                </a:cubicBezTo>
                <a:cubicBezTo>
                  <a:pt x="33" y="98"/>
                  <a:pt x="33" y="98"/>
                  <a:pt x="33" y="98"/>
                </a:cubicBezTo>
                <a:cubicBezTo>
                  <a:pt x="33" y="98"/>
                  <a:pt x="33" y="98"/>
                  <a:pt x="33" y="98"/>
                </a:cubicBezTo>
                <a:cubicBezTo>
                  <a:pt x="33" y="98"/>
                  <a:pt x="33" y="98"/>
                  <a:pt x="33" y="98"/>
                </a:cubicBezTo>
                <a:cubicBezTo>
                  <a:pt x="34" y="98"/>
                  <a:pt x="34" y="98"/>
                  <a:pt x="34" y="98"/>
                </a:cubicBezTo>
                <a:cubicBezTo>
                  <a:pt x="34" y="98"/>
                  <a:pt x="34" y="98"/>
                  <a:pt x="34" y="98"/>
                </a:cubicBezTo>
                <a:cubicBezTo>
                  <a:pt x="34" y="98"/>
                  <a:pt x="34" y="98"/>
                  <a:pt x="34" y="98"/>
                </a:cubicBezTo>
                <a:cubicBezTo>
                  <a:pt x="35" y="98"/>
                  <a:pt x="35" y="98"/>
                  <a:pt x="35" y="98"/>
                </a:cubicBezTo>
                <a:cubicBezTo>
                  <a:pt x="35" y="98"/>
                  <a:pt x="35" y="98"/>
                  <a:pt x="35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7" y="98"/>
                  <a:pt x="37" y="98"/>
                  <a:pt x="37" y="98"/>
                </a:cubicBezTo>
                <a:cubicBezTo>
                  <a:pt x="37" y="98"/>
                  <a:pt x="37" y="98"/>
                  <a:pt x="37" y="98"/>
                </a:cubicBezTo>
                <a:cubicBezTo>
                  <a:pt x="37" y="98"/>
                  <a:pt x="37" y="98"/>
                  <a:pt x="37" y="98"/>
                </a:cubicBezTo>
                <a:cubicBezTo>
                  <a:pt x="38" y="98"/>
                  <a:pt x="38" y="98"/>
                  <a:pt x="38" y="98"/>
                </a:cubicBezTo>
                <a:cubicBezTo>
                  <a:pt x="38" y="98"/>
                  <a:pt x="38" y="98"/>
                  <a:pt x="38" y="98"/>
                </a:cubicBezTo>
                <a:cubicBezTo>
                  <a:pt x="39" y="98"/>
                  <a:pt x="39" y="98"/>
                  <a:pt x="39" y="98"/>
                </a:cubicBezTo>
                <a:cubicBezTo>
                  <a:pt x="39" y="98"/>
                  <a:pt x="39" y="98"/>
                  <a:pt x="39" y="98"/>
                </a:cubicBezTo>
                <a:cubicBezTo>
                  <a:pt x="40" y="98"/>
                  <a:pt x="40" y="98"/>
                  <a:pt x="40" y="98"/>
                </a:cubicBezTo>
                <a:cubicBezTo>
                  <a:pt x="40" y="98"/>
                  <a:pt x="40" y="98"/>
                  <a:pt x="40" y="98"/>
                </a:cubicBezTo>
                <a:cubicBezTo>
                  <a:pt x="41" y="98"/>
                  <a:pt x="41" y="98"/>
                  <a:pt x="41" y="98"/>
                </a:cubicBezTo>
                <a:cubicBezTo>
                  <a:pt x="41" y="98"/>
                  <a:pt x="41" y="98"/>
                  <a:pt x="41" y="98"/>
                </a:cubicBezTo>
                <a:cubicBezTo>
                  <a:pt x="42" y="98"/>
                  <a:pt x="42" y="98"/>
                  <a:pt x="42" y="98"/>
                </a:cubicBezTo>
                <a:cubicBezTo>
                  <a:pt x="42" y="98"/>
                  <a:pt x="42" y="98"/>
                  <a:pt x="42" y="98"/>
                </a:cubicBezTo>
                <a:cubicBezTo>
                  <a:pt x="43" y="98"/>
                  <a:pt x="43" y="98"/>
                  <a:pt x="43" y="98"/>
                </a:cubicBezTo>
                <a:cubicBezTo>
                  <a:pt x="43" y="98"/>
                  <a:pt x="43" y="98"/>
                  <a:pt x="43" y="98"/>
                </a:cubicBezTo>
                <a:cubicBezTo>
                  <a:pt x="43" y="98"/>
                  <a:pt x="43" y="98"/>
                  <a:pt x="43" y="98"/>
                </a:cubicBezTo>
                <a:cubicBezTo>
                  <a:pt x="43" y="98"/>
                  <a:pt x="43" y="98"/>
                  <a:pt x="43" y="98"/>
                </a:cubicBezTo>
                <a:cubicBezTo>
                  <a:pt x="44" y="98"/>
                  <a:pt x="44" y="98"/>
                  <a:pt x="44" y="98"/>
                </a:cubicBezTo>
                <a:cubicBezTo>
                  <a:pt x="45" y="98"/>
                  <a:pt x="45" y="98"/>
                  <a:pt x="45" y="98"/>
                </a:cubicBezTo>
                <a:cubicBezTo>
                  <a:pt x="45" y="98"/>
                  <a:pt x="45" y="98"/>
                  <a:pt x="45" y="98"/>
                </a:cubicBezTo>
                <a:cubicBezTo>
                  <a:pt x="46" y="98"/>
                  <a:pt x="46" y="98"/>
                  <a:pt x="46" y="98"/>
                </a:cubicBezTo>
                <a:cubicBezTo>
                  <a:pt x="46" y="98"/>
                  <a:pt x="46" y="98"/>
                  <a:pt x="46" y="98"/>
                </a:cubicBezTo>
                <a:cubicBezTo>
                  <a:pt x="46" y="98"/>
                  <a:pt x="46" y="98"/>
                  <a:pt x="46" y="98"/>
                </a:cubicBezTo>
                <a:cubicBezTo>
                  <a:pt x="47" y="98"/>
                  <a:pt x="47" y="98"/>
                  <a:pt x="47" y="98"/>
                </a:cubicBezTo>
                <a:cubicBezTo>
                  <a:pt x="47" y="98"/>
                  <a:pt x="47" y="98"/>
                  <a:pt x="47" y="98"/>
                </a:cubicBezTo>
                <a:cubicBezTo>
                  <a:pt x="47" y="98"/>
                  <a:pt x="47" y="98"/>
                  <a:pt x="47" y="98"/>
                </a:cubicBezTo>
                <a:cubicBezTo>
                  <a:pt x="66" y="98"/>
                  <a:pt x="66" y="98"/>
                  <a:pt x="66" y="98"/>
                </a:cubicBezTo>
                <a:cubicBezTo>
                  <a:pt x="72" y="96"/>
                  <a:pt x="75" y="91"/>
                  <a:pt x="77" y="85"/>
                </a:cubicBezTo>
                <a:cubicBezTo>
                  <a:pt x="72" y="66"/>
                  <a:pt x="66" y="49"/>
                  <a:pt x="55" y="33"/>
                </a:cubicBezTo>
                <a:cubicBezTo>
                  <a:pt x="44" y="33"/>
                  <a:pt x="33" y="33"/>
                  <a:pt x="22" y="33"/>
                </a:cubicBezTo>
                <a:close/>
                <a:moveTo>
                  <a:pt x="50" y="20"/>
                </a:moveTo>
                <a:cubicBezTo>
                  <a:pt x="42" y="20"/>
                  <a:pt x="34" y="20"/>
                  <a:pt x="25" y="20"/>
                </a:cubicBezTo>
                <a:cubicBezTo>
                  <a:pt x="16" y="1"/>
                  <a:pt x="16" y="1"/>
                  <a:pt x="16" y="1"/>
                </a:cubicBezTo>
                <a:cubicBezTo>
                  <a:pt x="22" y="0"/>
                  <a:pt x="22" y="0"/>
                  <a:pt x="22" y="0"/>
                </a:cubicBezTo>
                <a:cubicBezTo>
                  <a:pt x="25" y="6"/>
                  <a:pt x="25" y="6"/>
                  <a:pt x="25" y="6"/>
                </a:cubicBezTo>
                <a:cubicBezTo>
                  <a:pt x="27" y="6"/>
                  <a:pt x="27" y="6"/>
                  <a:pt x="27" y="6"/>
                </a:cubicBezTo>
                <a:cubicBezTo>
                  <a:pt x="27" y="0"/>
                  <a:pt x="27" y="0"/>
                  <a:pt x="27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36" y="6"/>
                  <a:pt x="36" y="6"/>
                  <a:pt x="36" y="6"/>
                </a:cubicBezTo>
                <a:cubicBezTo>
                  <a:pt x="40" y="6"/>
                  <a:pt x="40" y="6"/>
                  <a:pt x="40" y="6"/>
                </a:cubicBezTo>
                <a:cubicBezTo>
                  <a:pt x="40" y="0"/>
                  <a:pt x="40" y="0"/>
                  <a:pt x="40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48" y="6"/>
                  <a:pt x="48" y="6"/>
                  <a:pt x="48" y="6"/>
                </a:cubicBezTo>
                <a:cubicBezTo>
                  <a:pt x="50" y="6"/>
                  <a:pt x="50" y="6"/>
                  <a:pt x="50" y="6"/>
                </a:cubicBezTo>
                <a:cubicBezTo>
                  <a:pt x="53" y="0"/>
                  <a:pt x="53" y="0"/>
                  <a:pt x="53" y="0"/>
                </a:cubicBezTo>
                <a:cubicBezTo>
                  <a:pt x="59" y="1"/>
                  <a:pt x="59" y="1"/>
                  <a:pt x="59" y="1"/>
                </a:cubicBezTo>
                <a:cubicBezTo>
                  <a:pt x="50" y="20"/>
                  <a:pt x="50" y="20"/>
                  <a:pt x="50" y="20"/>
                </a:cubicBezTo>
                <a:close/>
                <a:moveTo>
                  <a:pt x="18" y="31"/>
                </a:moveTo>
                <a:cubicBezTo>
                  <a:pt x="16" y="31"/>
                  <a:pt x="14" y="29"/>
                  <a:pt x="14" y="26"/>
                </a:cubicBezTo>
                <a:cubicBezTo>
                  <a:pt x="14" y="24"/>
                  <a:pt x="16" y="22"/>
                  <a:pt x="18" y="22"/>
                </a:cubicBezTo>
                <a:cubicBezTo>
                  <a:pt x="59" y="22"/>
                  <a:pt x="59" y="22"/>
                  <a:pt x="59" y="22"/>
                </a:cubicBezTo>
                <a:cubicBezTo>
                  <a:pt x="61" y="22"/>
                  <a:pt x="63" y="24"/>
                  <a:pt x="63" y="26"/>
                </a:cubicBezTo>
                <a:cubicBezTo>
                  <a:pt x="63" y="29"/>
                  <a:pt x="61" y="31"/>
                  <a:pt x="59" y="31"/>
                </a:cubicBezTo>
                <a:cubicBezTo>
                  <a:pt x="18" y="31"/>
                  <a:pt x="18" y="31"/>
                  <a:pt x="18" y="31"/>
                </a:cubicBezTo>
                <a:close/>
                <a:moveTo>
                  <a:pt x="43" y="84"/>
                </a:moveTo>
                <a:cubicBezTo>
                  <a:pt x="43" y="86"/>
                  <a:pt x="43" y="86"/>
                  <a:pt x="43" y="86"/>
                </a:cubicBezTo>
                <a:cubicBezTo>
                  <a:pt x="35" y="86"/>
                  <a:pt x="35" y="86"/>
                  <a:pt x="35" y="86"/>
                </a:cubicBezTo>
                <a:cubicBezTo>
                  <a:pt x="35" y="84"/>
                  <a:pt x="35" y="84"/>
                  <a:pt x="35" y="84"/>
                </a:cubicBezTo>
                <a:cubicBezTo>
                  <a:pt x="32" y="83"/>
                  <a:pt x="30" y="81"/>
                  <a:pt x="30" y="77"/>
                </a:cubicBezTo>
                <a:cubicBezTo>
                  <a:pt x="30" y="69"/>
                  <a:pt x="30" y="69"/>
                  <a:pt x="30" y="69"/>
                </a:cubicBezTo>
                <a:cubicBezTo>
                  <a:pt x="37" y="69"/>
                  <a:pt x="37" y="69"/>
                  <a:pt x="37" y="69"/>
                </a:cubicBezTo>
                <a:cubicBezTo>
                  <a:pt x="37" y="78"/>
                  <a:pt x="37" y="78"/>
                  <a:pt x="37" y="78"/>
                </a:cubicBezTo>
                <a:cubicBezTo>
                  <a:pt x="37" y="78"/>
                  <a:pt x="38" y="79"/>
                  <a:pt x="39" y="79"/>
                </a:cubicBezTo>
                <a:cubicBezTo>
                  <a:pt x="40" y="79"/>
                  <a:pt x="40" y="78"/>
                  <a:pt x="40" y="78"/>
                </a:cubicBezTo>
                <a:cubicBezTo>
                  <a:pt x="40" y="73"/>
                  <a:pt x="40" y="73"/>
                  <a:pt x="40" y="73"/>
                </a:cubicBezTo>
                <a:cubicBezTo>
                  <a:pt x="40" y="72"/>
                  <a:pt x="40" y="71"/>
                  <a:pt x="39" y="70"/>
                </a:cubicBezTo>
                <a:cubicBezTo>
                  <a:pt x="38" y="69"/>
                  <a:pt x="36" y="67"/>
                  <a:pt x="32" y="63"/>
                </a:cubicBezTo>
                <a:cubicBezTo>
                  <a:pt x="31" y="61"/>
                  <a:pt x="30" y="59"/>
                  <a:pt x="30" y="57"/>
                </a:cubicBezTo>
                <a:cubicBezTo>
                  <a:pt x="30" y="53"/>
                  <a:pt x="30" y="53"/>
                  <a:pt x="30" y="53"/>
                </a:cubicBezTo>
                <a:cubicBezTo>
                  <a:pt x="30" y="49"/>
                  <a:pt x="32" y="47"/>
                  <a:pt x="35" y="46"/>
                </a:cubicBezTo>
                <a:cubicBezTo>
                  <a:pt x="35" y="44"/>
                  <a:pt x="35" y="44"/>
                  <a:pt x="35" y="44"/>
                </a:cubicBezTo>
                <a:cubicBezTo>
                  <a:pt x="43" y="44"/>
                  <a:pt x="43" y="44"/>
                  <a:pt x="43" y="44"/>
                </a:cubicBezTo>
                <a:cubicBezTo>
                  <a:pt x="43" y="46"/>
                  <a:pt x="43" y="46"/>
                  <a:pt x="43" y="46"/>
                </a:cubicBezTo>
                <a:cubicBezTo>
                  <a:pt x="46" y="47"/>
                  <a:pt x="48" y="49"/>
                  <a:pt x="48" y="53"/>
                </a:cubicBezTo>
                <a:cubicBezTo>
                  <a:pt x="48" y="59"/>
                  <a:pt x="48" y="59"/>
                  <a:pt x="48" y="59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52"/>
                  <a:pt x="40" y="52"/>
                  <a:pt x="40" y="52"/>
                </a:cubicBezTo>
                <a:cubicBezTo>
                  <a:pt x="40" y="51"/>
                  <a:pt x="40" y="51"/>
                  <a:pt x="39" y="51"/>
                </a:cubicBezTo>
                <a:cubicBezTo>
                  <a:pt x="38" y="51"/>
                  <a:pt x="38" y="52"/>
                  <a:pt x="38" y="53"/>
                </a:cubicBezTo>
                <a:cubicBezTo>
                  <a:pt x="38" y="56"/>
                  <a:pt x="38" y="56"/>
                  <a:pt x="38" y="56"/>
                </a:cubicBezTo>
                <a:cubicBezTo>
                  <a:pt x="38" y="57"/>
                  <a:pt x="39" y="59"/>
                  <a:pt x="41" y="61"/>
                </a:cubicBezTo>
                <a:cubicBezTo>
                  <a:pt x="44" y="64"/>
                  <a:pt x="47" y="67"/>
                  <a:pt x="47" y="68"/>
                </a:cubicBezTo>
                <a:cubicBezTo>
                  <a:pt x="48" y="69"/>
                  <a:pt x="49" y="71"/>
                  <a:pt x="49" y="72"/>
                </a:cubicBezTo>
                <a:cubicBezTo>
                  <a:pt x="49" y="77"/>
                  <a:pt x="49" y="77"/>
                  <a:pt x="49" y="77"/>
                </a:cubicBezTo>
                <a:cubicBezTo>
                  <a:pt x="49" y="81"/>
                  <a:pt x="47" y="83"/>
                  <a:pt x="43" y="84"/>
                </a:cubicBezTo>
                <a:close/>
              </a:path>
            </a:pathLst>
          </a:custGeom>
          <a:solidFill>
            <a:srgbClr val="58B6E5"/>
          </a:solidFill>
          <a:ln>
            <a:noFill/>
          </a:ln>
        </p:spPr>
        <p:txBody>
          <a:bodyPr vert="horz" wrap="square" lIns="91419" tIns="45709" rIns="91419" bIns="45709" numCol="1" anchor="t" anchorCtr="0" compatLnSpc="1"/>
          <a:lstStyle/>
          <a:p>
            <a:endParaRPr lang="zh-CN" altLang="en-US" dirty="0">
              <a:solidFill>
                <a:prstClr val="black"/>
              </a:solidFill>
              <a:cs typeface="+mn-ea"/>
              <a:sym typeface="+mn-lt"/>
            </a:endParaRPr>
          </a:p>
        </p:txBody>
      </p:sp>
      <p:sp>
        <p:nvSpPr>
          <p:cNvPr id="137" name="iṣľîďe"/>
          <p:cNvSpPr>
            <a:spLocks noChangeAspect="1"/>
          </p:cNvSpPr>
          <p:nvPr/>
        </p:nvSpPr>
        <p:spPr bwMode="auto">
          <a:xfrm>
            <a:off x="4886960" y="3048635"/>
            <a:ext cx="493395" cy="417195"/>
          </a:xfrm>
          <a:custGeom>
            <a:avLst/>
            <a:gdLst>
              <a:gd name="connsiteX0" fmla="*/ 46038 w 338138"/>
              <a:gd name="connsiteY0" fmla="*/ 261938 h 285751"/>
              <a:gd name="connsiteX1" fmla="*/ 38100 w 338138"/>
              <a:gd name="connsiteY1" fmla="*/ 270670 h 285751"/>
              <a:gd name="connsiteX2" fmla="*/ 46038 w 338138"/>
              <a:gd name="connsiteY2" fmla="*/ 279402 h 285751"/>
              <a:gd name="connsiteX3" fmla="*/ 53976 w 338138"/>
              <a:gd name="connsiteY3" fmla="*/ 270670 h 285751"/>
              <a:gd name="connsiteX4" fmla="*/ 46038 w 338138"/>
              <a:gd name="connsiteY4" fmla="*/ 261938 h 285751"/>
              <a:gd name="connsiteX5" fmla="*/ 288131 w 338138"/>
              <a:gd name="connsiteY5" fmla="*/ 184150 h 285751"/>
              <a:gd name="connsiteX6" fmla="*/ 277812 w 338138"/>
              <a:gd name="connsiteY6" fmla="*/ 194469 h 285751"/>
              <a:gd name="connsiteX7" fmla="*/ 288131 w 338138"/>
              <a:gd name="connsiteY7" fmla="*/ 204788 h 285751"/>
              <a:gd name="connsiteX8" fmla="*/ 298450 w 338138"/>
              <a:gd name="connsiteY8" fmla="*/ 194469 h 285751"/>
              <a:gd name="connsiteX9" fmla="*/ 288131 w 338138"/>
              <a:gd name="connsiteY9" fmla="*/ 184150 h 285751"/>
              <a:gd name="connsiteX10" fmla="*/ 19050 w 338138"/>
              <a:gd name="connsiteY10" fmla="*/ 165100 h 285751"/>
              <a:gd name="connsiteX11" fmla="*/ 19050 w 338138"/>
              <a:gd name="connsiteY11" fmla="*/ 242888 h 285751"/>
              <a:gd name="connsiteX12" fmla="*/ 73025 w 338138"/>
              <a:gd name="connsiteY12" fmla="*/ 242888 h 285751"/>
              <a:gd name="connsiteX13" fmla="*/ 73025 w 338138"/>
              <a:gd name="connsiteY13" fmla="*/ 165100 h 285751"/>
              <a:gd name="connsiteX14" fmla="*/ 12010 w 338138"/>
              <a:gd name="connsiteY14" fmla="*/ 141288 h 285751"/>
              <a:gd name="connsiteX15" fmla="*/ 81400 w 338138"/>
              <a:gd name="connsiteY15" fmla="*/ 141288 h 285751"/>
              <a:gd name="connsiteX16" fmla="*/ 92075 w 338138"/>
              <a:gd name="connsiteY16" fmla="*/ 153107 h 285751"/>
              <a:gd name="connsiteX17" fmla="*/ 92075 w 338138"/>
              <a:gd name="connsiteY17" fmla="*/ 273932 h 285751"/>
              <a:gd name="connsiteX18" fmla="*/ 81400 w 338138"/>
              <a:gd name="connsiteY18" fmla="*/ 285751 h 285751"/>
              <a:gd name="connsiteX19" fmla="*/ 12010 w 338138"/>
              <a:gd name="connsiteY19" fmla="*/ 285751 h 285751"/>
              <a:gd name="connsiteX20" fmla="*/ 0 w 338138"/>
              <a:gd name="connsiteY20" fmla="*/ 273932 h 285751"/>
              <a:gd name="connsiteX21" fmla="*/ 0 w 338138"/>
              <a:gd name="connsiteY21" fmla="*/ 153107 h 285751"/>
              <a:gd name="connsiteX22" fmla="*/ 12010 w 338138"/>
              <a:gd name="connsiteY22" fmla="*/ 141288 h 285751"/>
              <a:gd name="connsiteX23" fmla="*/ 55002 w 338138"/>
              <a:gd name="connsiteY23" fmla="*/ 82550 h 285751"/>
              <a:gd name="connsiteX24" fmla="*/ 175185 w 338138"/>
              <a:gd name="connsiteY24" fmla="*/ 82550 h 285751"/>
              <a:gd name="connsiteX25" fmla="*/ 193675 w 338138"/>
              <a:gd name="connsiteY25" fmla="*/ 99703 h 285751"/>
              <a:gd name="connsiteX26" fmla="*/ 193675 w 338138"/>
              <a:gd name="connsiteY26" fmla="*/ 268597 h 285751"/>
              <a:gd name="connsiteX27" fmla="*/ 175185 w 338138"/>
              <a:gd name="connsiteY27" fmla="*/ 285750 h 285751"/>
              <a:gd name="connsiteX28" fmla="*/ 107830 w 338138"/>
              <a:gd name="connsiteY28" fmla="*/ 285750 h 285751"/>
              <a:gd name="connsiteX29" fmla="*/ 109151 w 338138"/>
              <a:gd name="connsiteY29" fmla="*/ 276514 h 285751"/>
              <a:gd name="connsiteX30" fmla="*/ 109151 w 338138"/>
              <a:gd name="connsiteY30" fmla="*/ 273875 h 285751"/>
              <a:gd name="connsiteX31" fmla="*/ 115754 w 338138"/>
              <a:gd name="connsiteY31" fmla="*/ 275194 h 285751"/>
              <a:gd name="connsiteX32" fmla="*/ 124999 w 338138"/>
              <a:gd name="connsiteY32" fmla="*/ 264639 h 285751"/>
              <a:gd name="connsiteX33" fmla="*/ 115754 w 338138"/>
              <a:gd name="connsiteY33" fmla="*/ 254083 h 285751"/>
              <a:gd name="connsiteX34" fmla="*/ 109151 w 338138"/>
              <a:gd name="connsiteY34" fmla="*/ 256722 h 285751"/>
              <a:gd name="connsiteX35" fmla="*/ 109151 w 338138"/>
              <a:gd name="connsiteY35" fmla="*/ 235610 h 285751"/>
              <a:gd name="connsiteX36" fmla="*/ 168582 w 338138"/>
              <a:gd name="connsiteY36" fmla="*/ 235610 h 285751"/>
              <a:gd name="connsiteX37" fmla="*/ 168582 w 338138"/>
              <a:gd name="connsiteY37" fmla="*/ 110259 h 285751"/>
              <a:gd name="connsiteX38" fmla="*/ 61606 w 338138"/>
              <a:gd name="connsiteY38" fmla="*/ 110259 h 285751"/>
              <a:gd name="connsiteX39" fmla="*/ 61606 w 338138"/>
              <a:gd name="connsiteY39" fmla="*/ 126093 h 285751"/>
              <a:gd name="connsiteX40" fmla="*/ 36512 w 338138"/>
              <a:gd name="connsiteY40" fmla="*/ 126093 h 285751"/>
              <a:gd name="connsiteX41" fmla="*/ 36512 w 338138"/>
              <a:gd name="connsiteY41" fmla="*/ 99703 h 285751"/>
              <a:gd name="connsiteX42" fmla="*/ 55002 w 338138"/>
              <a:gd name="connsiteY42" fmla="*/ 82550 h 285751"/>
              <a:gd name="connsiteX43" fmla="*/ 102729 w 338138"/>
              <a:gd name="connsiteY43" fmla="*/ 0 h 285751"/>
              <a:gd name="connsiteX44" fmla="*/ 305260 w 338138"/>
              <a:gd name="connsiteY44" fmla="*/ 0 h 285751"/>
              <a:gd name="connsiteX45" fmla="*/ 338138 w 338138"/>
              <a:gd name="connsiteY45" fmla="*/ 34237 h 285751"/>
              <a:gd name="connsiteX46" fmla="*/ 338138 w 338138"/>
              <a:gd name="connsiteY46" fmla="*/ 188306 h 285751"/>
              <a:gd name="connsiteX47" fmla="*/ 305260 w 338138"/>
              <a:gd name="connsiteY47" fmla="*/ 221226 h 285751"/>
              <a:gd name="connsiteX48" fmla="*/ 234242 w 338138"/>
              <a:gd name="connsiteY48" fmla="*/ 221226 h 285751"/>
              <a:gd name="connsiteX49" fmla="*/ 234242 w 338138"/>
              <a:gd name="connsiteY49" fmla="*/ 243612 h 285751"/>
              <a:gd name="connsiteX50" fmla="*/ 265806 w 338138"/>
              <a:gd name="connsiteY50" fmla="*/ 243612 h 285751"/>
              <a:gd name="connsiteX51" fmla="*/ 277642 w 338138"/>
              <a:gd name="connsiteY51" fmla="*/ 256780 h 285751"/>
              <a:gd name="connsiteX52" fmla="*/ 277642 w 338138"/>
              <a:gd name="connsiteY52" fmla="*/ 272582 h 285751"/>
              <a:gd name="connsiteX53" fmla="*/ 265806 w 338138"/>
              <a:gd name="connsiteY53" fmla="*/ 285750 h 285751"/>
              <a:gd name="connsiteX54" fmla="*/ 205309 w 338138"/>
              <a:gd name="connsiteY54" fmla="*/ 285750 h 285751"/>
              <a:gd name="connsiteX55" fmla="*/ 210570 w 338138"/>
              <a:gd name="connsiteY55" fmla="*/ 269948 h 285751"/>
              <a:gd name="connsiteX56" fmla="*/ 210570 w 338138"/>
              <a:gd name="connsiteY56" fmla="*/ 213325 h 285751"/>
              <a:gd name="connsiteX57" fmla="*/ 210570 w 338138"/>
              <a:gd name="connsiteY57" fmla="*/ 172504 h 285751"/>
              <a:gd name="connsiteX58" fmla="*/ 296054 w 338138"/>
              <a:gd name="connsiteY58" fmla="*/ 172504 h 285751"/>
              <a:gd name="connsiteX59" fmla="*/ 309205 w 338138"/>
              <a:gd name="connsiteY59" fmla="*/ 159335 h 285751"/>
              <a:gd name="connsiteX60" fmla="*/ 309205 w 338138"/>
              <a:gd name="connsiteY60" fmla="*/ 39504 h 285751"/>
              <a:gd name="connsiteX61" fmla="*/ 296054 w 338138"/>
              <a:gd name="connsiteY61" fmla="*/ 27653 h 285751"/>
              <a:gd name="connsiteX62" fmla="*/ 110620 w 338138"/>
              <a:gd name="connsiteY62" fmla="*/ 27653 h 285751"/>
              <a:gd name="connsiteX63" fmla="*/ 98783 w 338138"/>
              <a:gd name="connsiteY63" fmla="*/ 39504 h 285751"/>
              <a:gd name="connsiteX64" fmla="*/ 98783 w 338138"/>
              <a:gd name="connsiteY64" fmla="*/ 65841 h 285751"/>
              <a:gd name="connsiteX65" fmla="*/ 69850 w 338138"/>
              <a:gd name="connsiteY65" fmla="*/ 65841 h 285751"/>
              <a:gd name="connsiteX66" fmla="*/ 69850 w 338138"/>
              <a:gd name="connsiteY66" fmla="*/ 34237 h 285751"/>
              <a:gd name="connsiteX67" fmla="*/ 102729 w 338138"/>
              <a:gd name="connsiteY67" fmla="*/ 0 h 285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338138" h="285751">
                <a:moveTo>
                  <a:pt x="46038" y="261938"/>
                </a:moveTo>
                <a:cubicBezTo>
                  <a:pt x="41654" y="261938"/>
                  <a:pt x="38100" y="265847"/>
                  <a:pt x="38100" y="270670"/>
                </a:cubicBezTo>
                <a:cubicBezTo>
                  <a:pt x="38100" y="275493"/>
                  <a:pt x="41654" y="279402"/>
                  <a:pt x="46038" y="279402"/>
                </a:cubicBezTo>
                <a:cubicBezTo>
                  <a:pt x="50422" y="279402"/>
                  <a:pt x="53976" y="275493"/>
                  <a:pt x="53976" y="270670"/>
                </a:cubicBezTo>
                <a:cubicBezTo>
                  <a:pt x="53976" y="265847"/>
                  <a:pt x="50422" y="261938"/>
                  <a:pt x="46038" y="261938"/>
                </a:cubicBezTo>
                <a:close/>
                <a:moveTo>
                  <a:pt x="288131" y="184150"/>
                </a:moveTo>
                <a:cubicBezTo>
                  <a:pt x="282432" y="184150"/>
                  <a:pt x="277812" y="188770"/>
                  <a:pt x="277812" y="194469"/>
                </a:cubicBezTo>
                <a:cubicBezTo>
                  <a:pt x="277812" y="200168"/>
                  <a:pt x="282432" y="204788"/>
                  <a:pt x="288131" y="204788"/>
                </a:cubicBezTo>
                <a:cubicBezTo>
                  <a:pt x="293830" y="204788"/>
                  <a:pt x="298450" y="200168"/>
                  <a:pt x="298450" y="194469"/>
                </a:cubicBezTo>
                <a:cubicBezTo>
                  <a:pt x="298450" y="188770"/>
                  <a:pt x="293830" y="184150"/>
                  <a:pt x="288131" y="184150"/>
                </a:cubicBezTo>
                <a:close/>
                <a:moveTo>
                  <a:pt x="19050" y="165100"/>
                </a:moveTo>
                <a:lnTo>
                  <a:pt x="19050" y="242888"/>
                </a:lnTo>
                <a:lnTo>
                  <a:pt x="73025" y="242888"/>
                </a:lnTo>
                <a:lnTo>
                  <a:pt x="73025" y="165100"/>
                </a:lnTo>
                <a:close/>
                <a:moveTo>
                  <a:pt x="12010" y="141288"/>
                </a:moveTo>
                <a:cubicBezTo>
                  <a:pt x="12010" y="141288"/>
                  <a:pt x="12010" y="141288"/>
                  <a:pt x="81400" y="141288"/>
                </a:cubicBezTo>
                <a:cubicBezTo>
                  <a:pt x="86738" y="141288"/>
                  <a:pt x="92075" y="146541"/>
                  <a:pt x="92075" y="153107"/>
                </a:cubicBezTo>
                <a:cubicBezTo>
                  <a:pt x="92075" y="153107"/>
                  <a:pt x="92075" y="153107"/>
                  <a:pt x="92075" y="273932"/>
                </a:cubicBezTo>
                <a:cubicBezTo>
                  <a:pt x="92075" y="280498"/>
                  <a:pt x="86738" y="285751"/>
                  <a:pt x="81400" y="285751"/>
                </a:cubicBezTo>
                <a:cubicBezTo>
                  <a:pt x="81400" y="285751"/>
                  <a:pt x="81400" y="285751"/>
                  <a:pt x="12010" y="285751"/>
                </a:cubicBezTo>
                <a:cubicBezTo>
                  <a:pt x="5337" y="285751"/>
                  <a:pt x="0" y="280498"/>
                  <a:pt x="0" y="273932"/>
                </a:cubicBezTo>
                <a:cubicBezTo>
                  <a:pt x="0" y="273932"/>
                  <a:pt x="0" y="273932"/>
                  <a:pt x="0" y="153107"/>
                </a:cubicBezTo>
                <a:cubicBezTo>
                  <a:pt x="0" y="146541"/>
                  <a:pt x="5337" y="141288"/>
                  <a:pt x="12010" y="141288"/>
                </a:cubicBezTo>
                <a:close/>
                <a:moveTo>
                  <a:pt x="55002" y="82550"/>
                </a:moveTo>
                <a:cubicBezTo>
                  <a:pt x="55002" y="82550"/>
                  <a:pt x="55002" y="82550"/>
                  <a:pt x="175185" y="82550"/>
                </a:cubicBezTo>
                <a:cubicBezTo>
                  <a:pt x="185751" y="82550"/>
                  <a:pt x="193675" y="90467"/>
                  <a:pt x="193675" y="99703"/>
                </a:cubicBezTo>
                <a:cubicBezTo>
                  <a:pt x="193675" y="99703"/>
                  <a:pt x="193675" y="99703"/>
                  <a:pt x="193675" y="268597"/>
                </a:cubicBezTo>
                <a:cubicBezTo>
                  <a:pt x="193675" y="277833"/>
                  <a:pt x="185751" y="285750"/>
                  <a:pt x="175185" y="285750"/>
                </a:cubicBezTo>
                <a:cubicBezTo>
                  <a:pt x="175185" y="285750"/>
                  <a:pt x="175185" y="285750"/>
                  <a:pt x="107830" y="285750"/>
                </a:cubicBezTo>
                <a:cubicBezTo>
                  <a:pt x="109151" y="283111"/>
                  <a:pt x="109151" y="280472"/>
                  <a:pt x="109151" y="276514"/>
                </a:cubicBezTo>
                <a:cubicBezTo>
                  <a:pt x="109151" y="276514"/>
                  <a:pt x="109151" y="276514"/>
                  <a:pt x="109151" y="273875"/>
                </a:cubicBezTo>
                <a:cubicBezTo>
                  <a:pt x="110471" y="273875"/>
                  <a:pt x="113113" y="275194"/>
                  <a:pt x="115754" y="275194"/>
                </a:cubicBezTo>
                <a:cubicBezTo>
                  <a:pt x="121037" y="275194"/>
                  <a:pt x="124999" y="271236"/>
                  <a:pt x="124999" y="264639"/>
                </a:cubicBezTo>
                <a:cubicBezTo>
                  <a:pt x="124999" y="259361"/>
                  <a:pt x="121037" y="254083"/>
                  <a:pt x="115754" y="254083"/>
                </a:cubicBezTo>
                <a:cubicBezTo>
                  <a:pt x="113113" y="254083"/>
                  <a:pt x="110471" y="255402"/>
                  <a:pt x="109151" y="256722"/>
                </a:cubicBezTo>
                <a:cubicBezTo>
                  <a:pt x="109151" y="256722"/>
                  <a:pt x="109151" y="256722"/>
                  <a:pt x="109151" y="235610"/>
                </a:cubicBezTo>
                <a:cubicBezTo>
                  <a:pt x="109151" y="235610"/>
                  <a:pt x="109151" y="235610"/>
                  <a:pt x="168582" y="235610"/>
                </a:cubicBezTo>
                <a:cubicBezTo>
                  <a:pt x="168582" y="235610"/>
                  <a:pt x="168582" y="235610"/>
                  <a:pt x="168582" y="110259"/>
                </a:cubicBezTo>
                <a:cubicBezTo>
                  <a:pt x="168582" y="110259"/>
                  <a:pt x="168582" y="110259"/>
                  <a:pt x="61606" y="110259"/>
                </a:cubicBezTo>
                <a:cubicBezTo>
                  <a:pt x="61606" y="110259"/>
                  <a:pt x="61606" y="110259"/>
                  <a:pt x="61606" y="126093"/>
                </a:cubicBezTo>
                <a:cubicBezTo>
                  <a:pt x="61606" y="126093"/>
                  <a:pt x="61606" y="126093"/>
                  <a:pt x="36512" y="126093"/>
                </a:cubicBezTo>
                <a:cubicBezTo>
                  <a:pt x="36512" y="126093"/>
                  <a:pt x="36512" y="126093"/>
                  <a:pt x="36512" y="99703"/>
                </a:cubicBezTo>
                <a:cubicBezTo>
                  <a:pt x="36512" y="90467"/>
                  <a:pt x="45757" y="82550"/>
                  <a:pt x="55002" y="82550"/>
                </a:cubicBezTo>
                <a:close/>
                <a:moveTo>
                  <a:pt x="102729" y="0"/>
                </a:moveTo>
                <a:cubicBezTo>
                  <a:pt x="102729" y="0"/>
                  <a:pt x="102729" y="0"/>
                  <a:pt x="305260" y="0"/>
                </a:cubicBezTo>
                <a:cubicBezTo>
                  <a:pt x="323672" y="0"/>
                  <a:pt x="338138" y="15802"/>
                  <a:pt x="338138" y="34237"/>
                </a:cubicBezTo>
                <a:cubicBezTo>
                  <a:pt x="338138" y="34237"/>
                  <a:pt x="338138" y="34237"/>
                  <a:pt x="338138" y="188306"/>
                </a:cubicBezTo>
                <a:cubicBezTo>
                  <a:pt x="338138" y="206741"/>
                  <a:pt x="323672" y="221226"/>
                  <a:pt x="305260" y="221226"/>
                </a:cubicBezTo>
                <a:cubicBezTo>
                  <a:pt x="305260" y="221226"/>
                  <a:pt x="305260" y="221226"/>
                  <a:pt x="234242" y="221226"/>
                </a:cubicBezTo>
                <a:cubicBezTo>
                  <a:pt x="234242" y="221226"/>
                  <a:pt x="234242" y="221226"/>
                  <a:pt x="234242" y="243612"/>
                </a:cubicBezTo>
                <a:cubicBezTo>
                  <a:pt x="234242" y="243612"/>
                  <a:pt x="234242" y="243612"/>
                  <a:pt x="265806" y="243612"/>
                </a:cubicBezTo>
                <a:cubicBezTo>
                  <a:pt x="272381" y="243612"/>
                  <a:pt x="277642" y="250196"/>
                  <a:pt x="277642" y="256780"/>
                </a:cubicBezTo>
                <a:cubicBezTo>
                  <a:pt x="277642" y="256780"/>
                  <a:pt x="277642" y="256780"/>
                  <a:pt x="277642" y="272582"/>
                </a:cubicBezTo>
                <a:cubicBezTo>
                  <a:pt x="277642" y="280483"/>
                  <a:pt x="272381" y="285750"/>
                  <a:pt x="265806" y="285750"/>
                </a:cubicBezTo>
                <a:cubicBezTo>
                  <a:pt x="265806" y="285750"/>
                  <a:pt x="265806" y="285750"/>
                  <a:pt x="205309" y="285750"/>
                </a:cubicBezTo>
                <a:cubicBezTo>
                  <a:pt x="207940" y="280483"/>
                  <a:pt x="209255" y="275216"/>
                  <a:pt x="210570" y="269948"/>
                </a:cubicBezTo>
                <a:cubicBezTo>
                  <a:pt x="210570" y="268632"/>
                  <a:pt x="210570" y="213325"/>
                  <a:pt x="210570" y="213325"/>
                </a:cubicBezTo>
                <a:cubicBezTo>
                  <a:pt x="210570" y="213325"/>
                  <a:pt x="210570" y="213325"/>
                  <a:pt x="210570" y="172504"/>
                </a:cubicBezTo>
                <a:cubicBezTo>
                  <a:pt x="210570" y="172504"/>
                  <a:pt x="210570" y="172504"/>
                  <a:pt x="296054" y="172504"/>
                </a:cubicBezTo>
                <a:cubicBezTo>
                  <a:pt x="303945" y="172504"/>
                  <a:pt x="309205" y="165920"/>
                  <a:pt x="309205" y="159335"/>
                </a:cubicBezTo>
                <a:cubicBezTo>
                  <a:pt x="309205" y="159335"/>
                  <a:pt x="309205" y="159335"/>
                  <a:pt x="309205" y="39504"/>
                </a:cubicBezTo>
                <a:cubicBezTo>
                  <a:pt x="309205" y="32920"/>
                  <a:pt x="303945" y="27653"/>
                  <a:pt x="296054" y="27653"/>
                </a:cubicBezTo>
                <a:cubicBezTo>
                  <a:pt x="296054" y="27653"/>
                  <a:pt x="296054" y="27653"/>
                  <a:pt x="110620" y="27653"/>
                </a:cubicBezTo>
                <a:cubicBezTo>
                  <a:pt x="104044" y="27653"/>
                  <a:pt x="98783" y="32920"/>
                  <a:pt x="98783" y="39504"/>
                </a:cubicBezTo>
                <a:cubicBezTo>
                  <a:pt x="98783" y="39504"/>
                  <a:pt x="98783" y="39504"/>
                  <a:pt x="98783" y="65841"/>
                </a:cubicBezTo>
                <a:cubicBezTo>
                  <a:pt x="98783" y="65841"/>
                  <a:pt x="98783" y="65841"/>
                  <a:pt x="69850" y="65841"/>
                </a:cubicBezTo>
                <a:cubicBezTo>
                  <a:pt x="69850" y="65841"/>
                  <a:pt x="69850" y="65841"/>
                  <a:pt x="69850" y="34237"/>
                </a:cubicBezTo>
                <a:cubicBezTo>
                  <a:pt x="69850" y="15802"/>
                  <a:pt x="84317" y="0"/>
                  <a:pt x="102729" y="0"/>
                </a:cubicBezTo>
                <a:close/>
              </a:path>
            </a:pathLst>
          </a:custGeom>
          <a:solidFill>
            <a:srgbClr val="6096E6"/>
          </a:solidFill>
          <a:ln>
            <a:noFill/>
          </a:ln>
        </p:spPr>
        <p:txBody>
          <a:bodyPr anchor="ctr"/>
          <a:lstStyle/>
          <a:p>
            <a:pPr algn="ctr"/>
            <a:endParaRPr>
              <a:cs typeface="+mn-ea"/>
              <a:sym typeface="+mn-lt"/>
            </a:endParaRPr>
          </a:p>
        </p:txBody>
      </p:sp>
      <p:sp>
        <p:nvSpPr>
          <p:cNvPr id="2" name="Rounded Rectangle 15"/>
          <p:cNvSpPr/>
          <p:nvPr/>
        </p:nvSpPr>
        <p:spPr>
          <a:xfrm>
            <a:off x="4908550" y="5167630"/>
            <a:ext cx="1569720" cy="73723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集团客户数据仓库直连中心</a:t>
            </a:r>
            <a:r>
              <a:rPr lang="en-US" sz="1600">
                <a:solidFill>
                  <a:schemeClr val="bg1"/>
                </a:solidFill>
                <a:latin typeface="Calibri" panose="020F0502020204030204" charset="0"/>
                <a:ea typeface="宋体" panose="02010600030101010101" pitchFamily="2" charset="-122"/>
                <a:sym typeface="+mn-ea"/>
              </a:rPr>
              <a:t> </a:t>
            </a:r>
            <a:endParaRPr lang="zh-CN" altLang="en-IN" sz="2000" dirty="0">
              <a:latin typeface="思源黑体" panose="020B0400000000000000" charset="-122"/>
              <a:ea typeface="思源黑体" panose="020B0400000000000000" charset="-122"/>
              <a:cs typeface="Lato Medium" panose="020F0602020204030203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3" name="Rounded Rectangle 15"/>
          <p:cNvSpPr/>
          <p:nvPr/>
        </p:nvSpPr>
        <p:spPr>
          <a:xfrm>
            <a:off x="859155" y="4250055"/>
            <a:ext cx="1688465" cy="73723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基差点价系统</a:t>
            </a:r>
          </a:p>
        </p:txBody>
      </p:sp>
      <p:sp>
        <p:nvSpPr>
          <p:cNvPr id="4" name="Rounded Rectangle 15"/>
          <p:cNvSpPr/>
          <p:nvPr/>
        </p:nvSpPr>
        <p:spPr>
          <a:xfrm>
            <a:off x="6626225" y="5167630"/>
            <a:ext cx="1427480" cy="73723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报价系统</a:t>
            </a:r>
            <a:r>
              <a:rPr lang="en-US" sz="2000">
                <a:solidFill>
                  <a:schemeClr val="bg1"/>
                </a:solidFill>
                <a:latin typeface="Calibri" panose="020F0502020204030204" charset="0"/>
                <a:ea typeface="宋体" panose="02010600030101010101" pitchFamily="2" charset="-122"/>
                <a:sym typeface="+mn-ea"/>
              </a:rPr>
              <a:t> </a:t>
            </a:r>
            <a:endParaRPr lang="zh-CN" altLang="en-IN" sz="2000" dirty="0">
              <a:latin typeface="思源黑体" panose="020B0400000000000000" charset="-122"/>
              <a:ea typeface="思源黑体" panose="020B0400000000000000" charset="-122"/>
              <a:cs typeface="Lato Medium" panose="020F0602020204030203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5" name="Rounded Rectangle 15"/>
          <p:cNvSpPr/>
          <p:nvPr/>
        </p:nvSpPr>
        <p:spPr>
          <a:xfrm>
            <a:off x="8223885" y="5167630"/>
            <a:ext cx="1175385" cy="73723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报表管理中心</a:t>
            </a:r>
            <a:endParaRPr lang="zh-CN" altLang="en-IN" sz="2000" dirty="0">
              <a:latin typeface="思源黑体" panose="020B0400000000000000" charset="-122"/>
              <a:ea typeface="思源黑体" panose="020B0400000000000000" charset="-122"/>
              <a:cs typeface="Lato Medium" panose="020F0602020204030203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6" name="Rounded Rectangle 15"/>
          <p:cNvSpPr/>
          <p:nvPr/>
        </p:nvSpPr>
        <p:spPr>
          <a:xfrm>
            <a:off x="9631045" y="5167630"/>
            <a:ext cx="1229995" cy="73723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售后服务中心</a:t>
            </a:r>
            <a:endParaRPr lang="zh-CN" altLang="en-IN" sz="2000" dirty="0">
              <a:latin typeface="思源黑体" panose="020B0400000000000000" charset="-122"/>
              <a:ea typeface="思源黑体" panose="020B0400000000000000" charset="-122"/>
              <a:cs typeface="Lato Medium" panose="020F0602020204030203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7" name="Rounded Rectangle 15"/>
          <p:cNvSpPr/>
          <p:nvPr/>
        </p:nvSpPr>
        <p:spPr>
          <a:xfrm>
            <a:off x="1349375" y="5167630"/>
            <a:ext cx="1536065" cy="737235"/>
          </a:xfrm>
          <a:prstGeom prst="roundRect">
            <a:avLst>
              <a:gd name="adj" fmla="val 9770"/>
            </a:avLst>
          </a:prstGeom>
          <a:solidFill>
            <a:schemeClr val="bg1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>
                <a:solidFill>
                  <a:schemeClr val="bg1"/>
                </a:solidFill>
                <a:latin typeface="Calibri" panose="020F0502020204030204" charset="0"/>
                <a:ea typeface="宋体" panose="02010600030101010101" pitchFamily="2" charset="-122"/>
                <a:sym typeface="+mn-ea"/>
              </a:rPr>
              <a:t>车辆排队系统</a:t>
            </a:r>
            <a:r>
              <a:rPr lang="en-US" sz="1600">
                <a:solidFill>
                  <a:schemeClr val="bg1"/>
                </a:solidFill>
                <a:latin typeface="Calibri" panose="020F0502020204030204" charset="0"/>
                <a:ea typeface="宋体" panose="02010600030101010101" pitchFamily="2" charset="-122"/>
                <a:sym typeface="+mn-ea"/>
              </a:rPr>
              <a:t> </a:t>
            </a:r>
            <a:endParaRPr lang="zh-CN" altLang="en-IN" sz="2000" dirty="0">
              <a:latin typeface="思源黑体" panose="020B0400000000000000" charset="-122"/>
              <a:ea typeface="思源黑体" panose="020B0400000000000000" charset="-122"/>
              <a:cs typeface="Lato Medium" panose="020F0602020204030203" pitchFamily="34" charset="0"/>
              <a:sym typeface="字魂105号-简雅黑" panose="00000500000000000000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461260" y="6332220"/>
            <a:ext cx="72694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zh-CN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说明：前期报表跟随单个功能模块分期开发，后期集成为报表管理中心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文本框 27"/>
          <p:cNvSpPr txBox="1"/>
          <p:nvPr/>
        </p:nvSpPr>
        <p:spPr>
          <a:xfrm>
            <a:off x="1451364" y="227965"/>
            <a:ext cx="2343150" cy="58356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预  算</a:t>
            </a:r>
          </a:p>
        </p:txBody>
      </p:sp>
      <p:pic>
        <p:nvPicPr>
          <p:cNvPr id="26" name="图片 25" descr="微信截图_202004141814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1425" y="227965"/>
            <a:ext cx="1120775" cy="532765"/>
          </a:xfrm>
          <a:prstGeom prst="rect">
            <a:avLst/>
          </a:prstGeom>
        </p:spPr>
      </p:pic>
      <p:pic>
        <p:nvPicPr>
          <p:cNvPr id="38" name="图片 37" descr="富农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8415" y="189865"/>
            <a:ext cx="1440815" cy="608965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287624" y="1225689"/>
            <a:ext cx="9611198" cy="563231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1</a:t>
            </a:r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、由于每个功能模块的业务逻辑和复杂度不同，预算需要在</a:t>
            </a:r>
            <a:r>
              <a:rPr lang="zh-CN" altLang="en-US" sz="20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明确</a:t>
            </a:r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详细的工作量后方 可估算。</a:t>
            </a:r>
            <a:endParaRPr lang="en-US" altLang="zh-CN" sz="2000" dirty="0" smtClean="0">
              <a:solidFill>
                <a:schemeClr val="bg1"/>
              </a:solidFill>
              <a:latin typeface="方正正中黑简体" panose="02000000000000000000" charset="-122"/>
              <a:ea typeface="方正正中黑简体" panose="02000000000000000000" charset="-122"/>
              <a:cs typeface="方正正中黑简体" panose="02000000000000000000" charset="-122"/>
              <a:sym typeface="思源黑体 CN Normal" panose="020B0400000000000000" pitchFamily="34" charset="-122"/>
            </a:endParaRPr>
          </a:p>
          <a:p>
            <a:endParaRPr lang="en-US" altLang="zh-CN" sz="2000" dirty="0" smtClean="0">
              <a:solidFill>
                <a:schemeClr val="bg1"/>
              </a:solidFill>
              <a:latin typeface="方正正中黑简体" panose="02000000000000000000" charset="-122"/>
              <a:ea typeface="方正正中黑简体" panose="02000000000000000000" charset="-122"/>
              <a:cs typeface="方正正中黑简体" panose="02000000000000000000" charset="-122"/>
              <a:sym typeface="思源黑体 CN Normal" panose="020B0400000000000000" pitchFamily="34" charset="-122"/>
            </a:endParaRPr>
          </a:p>
          <a:p>
            <a:r>
              <a:rPr lang="en-US" altLang="zh-CN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2</a:t>
            </a:r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、友商情况：</a:t>
            </a:r>
            <a:endParaRPr lang="en-US" altLang="zh-CN" sz="2000" dirty="0">
              <a:solidFill>
                <a:schemeClr val="bg1"/>
              </a:solidFill>
              <a:latin typeface="方正正中黑简体" panose="02000000000000000000" charset="-122"/>
              <a:ea typeface="方正正中黑简体" panose="02000000000000000000" charset="-122"/>
              <a:cs typeface="方正正中黑简体" panose="02000000000000000000" charset="-122"/>
              <a:sym typeface="思源黑体 CN Normal" panose="020B0400000000000000" pitchFamily="34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嘉吉：</a:t>
            </a:r>
            <a:endParaRPr lang="en-US" altLang="zh-CN" sz="2000" dirty="0" smtClean="0">
              <a:solidFill>
                <a:schemeClr val="bg1"/>
              </a:solidFill>
              <a:latin typeface="方正正中黑简体" panose="02000000000000000000" charset="-122"/>
              <a:ea typeface="方正正中黑简体" panose="02000000000000000000" charset="-122"/>
              <a:cs typeface="方正正中黑简体" panose="02000000000000000000" charset="-122"/>
              <a:sym typeface="思源黑体 CN Normal" panose="020B0400000000000000" pitchFamily="34" charset="-122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系统功能：开单、物流、对账功能，开发费用大约</a:t>
            </a:r>
            <a:r>
              <a:rPr lang="en-US" altLang="zh-CN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200</a:t>
            </a:r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万美元左右。</a:t>
            </a:r>
            <a:endParaRPr lang="en-US" altLang="zh-CN" sz="2000" dirty="0" smtClean="0">
              <a:solidFill>
                <a:schemeClr val="bg1"/>
              </a:solidFill>
              <a:latin typeface="方正正中黑简体" panose="02000000000000000000" charset="-122"/>
              <a:ea typeface="方正正中黑简体" panose="02000000000000000000" charset="-122"/>
              <a:cs typeface="方正正中黑简体" panose="02000000000000000000" charset="-122"/>
              <a:sym typeface="思源黑体 CN Normal" panose="020B0400000000000000" pitchFamily="34" charset="-122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运营情况：</a:t>
            </a:r>
            <a:r>
              <a:rPr lang="en-US" altLang="zh-CN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2020</a:t>
            </a:r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年</a:t>
            </a:r>
            <a:r>
              <a:rPr lang="en-US" altLang="zh-CN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3</a:t>
            </a:r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月上线两周后，因系统瘫痪至今尚未上线。</a:t>
            </a:r>
            <a:endParaRPr lang="en-US" altLang="zh-CN" sz="2000" dirty="0">
              <a:solidFill>
                <a:schemeClr val="bg1"/>
              </a:solidFill>
              <a:latin typeface="方正正中黑简体" panose="02000000000000000000" charset="-122"/>
              <a:ea typeface="方正正中黑简体" panose="02000000000000000000" charset="-122"/>
              <a:cs typeface="方正正中黑简体" panose="02000000000000000000" charset="-122"/>
              <a:sym typeface="思源黑体 CN Normal" panose="020B0400000000000000" pitchFamily="34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邦基：</a:t>
            </a:r>
            <a:endParaRPr lang="en-US" altLang="zh-CN" sz="2000" dirty="0" smtClean="0">
              <a:solidFill>
                <a:schemeClr val="bg1"/>
              </a:solidFill>
              <a:latin typeface="方正正中黑简体" panose="02000000000000000000" charset="-122"/>
              <a:ea typeface="方正正中黑简体" panose="02000000000000000000" charset="-122"/>
              <a:cs typeface="方正正中黑简体" panose="02000000000000000000" charset="-122"/>
              <a:sym typeface="思源黑体 CN Normal" panose="020B0400000000000000" pitchFamily="34" charset="-122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系统功能：开单、预约、物流及付款对账功能，开发费用</a:t>
            </a:r>
            <a:r>
              <a:rPr lang="en-US" altLang="zh-CN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180</a:t>
            </a:r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万美元左右。</a:t>
            </a:r>
            <a:endParaRPr lang="en-US" altLang="zh-CN" sz="2000" dirty="0" smtClean="0">
              <a:solidFill>
                <a:schemeClr val="bg1"/>
              </a:solidFill>
              <a:latin typeface="方正正中黑简体" panose="02000000000000000000" charset="-122"/>
              <a:ea typeface="方正正中黑简体" panose="02000000000000000000" charset="-122"/>
              <a:cs typeface="方正正中黑简体" panose="02000000000000000000" charset="-122"/>
              <a:sym typeface="思源黑体 CN Normal" panose="020B0400000000000000" pitchFamily="34" charset="-122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运营情况：</a:t>
            </a:r>
            <a:r>
              <a:rPr lang="en-US" altLang="zh-CN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2019</a:t>
            </a:r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年运营期间多次出现系统瘫痪，最长时间瘫痪近一周。系统升级速度较快，每个月都会进行升级。目前较稳定。</a:t>
            </a:r>
            <a:endParaRPr lang="en-US" altLang="zh-CN" sz="2000" dirty="0" smtClean="0">
              <a:solidFill>
                <a:schemeClr val="bg1"/>
              </a:solidFill>
              <a:latin typeface="方正正中黑简体" panose="02000000000000000000" charset="-122"/>
              <a:ea typeface="方正正中黑简体" panose="02000000000000000000" charset="-122"/>
              <a:cs typeface="方正正中黑简体" panose="02000000000000000000" charset="-122"/>
              <a:sym typeface="思源黑体 CN Normal" panose="020B0400000000000000" pitchFamily="34" charset="-122"/>
            </a:endParaRPr>
          </a:p>
          <a:p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益海：</a:t>
            </a:r>
            <a:endParaRPr lang="en-US" altLang="zh-CN" sz="2000" dirty="0" smtClean="0">
              <a:solidFill>
                <a:schemeClr val="bg1"/>
              </a:solidFill>
              <a:latin typeface="方正正中黑简体" panose="02000000000000000000" charset="-122"/>
              <a:ea typeface="方正正中黑简体" panose="02000000000000000000" charset="-122"/>
              <a:cs typeface="方正正中黑简体" panose="02000000000000000000" charset="-122"/>
              <a:sym typeface="思源黑体 CN Normal" panose="020B0400000000000000" pitchFamily="34" charset="-122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系统功能：合同管理、点价、预约、开单、物流及对账功能，系统由自有团队开发：历时</a:t>
            </a:r>
            <a:r>
              <a:rPr lang="en-US" altLang="zh-CN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3</a:t>
            </a:r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年多；直接开发费用过千万；</a:t>
            </a:r>
            <a:endParaRPr lang="en-US" altLang="zh-CN" sz="2000" dirty="0" smtClean="0">
              <a:solidFill>
                <a:schemeClr val="bg1"/>
              </a:solidFill>
              <a:latin typeface="方正正中黑简体" panose="02000000000000000000" charset="-122"/>
              <a:ea typeface="方正正中黑简体" panose="02000000000000000000" charset="-122"/>
              <a:cs typeface="方正正中黑简体" panose="02000000000000000000" charset="-122"/>
              <a:sym typeface="思源黑体 CN Normal" panose="020B0400000000000000" pitchFamily="34" charset="-122"/>
            </a:endParaRPr>
          </a:p>
          <a:p>
            <a:pPr marL="342900" indent="-342900">
              <a:buFont typeface="Arial" pitchFamily="34" charset="0"/>
              <a:buChar char="•"/>
            </a:pPr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运营情况：</a:t>
            </a:r>
            <a:r>
              <a:rPr lang="en-US" altLang="zh-CN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16</a:t>
            </a:r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年</a:t>
            </a:r>
            <a:r>
              <a:rPr lang="en-US" altLang="zh-CN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4</a:t>
            </a:r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月份上线，系统整体比较稳定，未出现长时间瘫痪，</a:t>
            </a:r>
            <a:r>
              <a:rPr lang="zh-CN" altLang="en-US" sz="20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目前仅有对账系统因为</a:t>
            </a:r>
            <a:r>
              <a:rPr lang="en-US" altLang="zh-CN" sz="20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BUG</a:t>
            </a:r>
            <a:r>
              <a:rPr lang="zh-CN" altLang="en-US" sz="20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问题仍无法使用</a:t>
            </a:r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。系统功能</a:t>
            </a:r>
            <a:r>
              <a:rPr lang="zh-CN" altLang="en-US" sz="20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持续升级</a:t>
            </a:r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中。</a:t>
            </a:r>
            <a:endParaRPr lang="en-US" altLang="zh-CN" sz="2000" dirty="0">
              <a:solidFill>
                <a:schemeClr val="bg1"/>
              </a:solidFill>
              <a:latin typeface="方正正中黑简体" panose="02000000000000000000" charset="-122"/>
              <a:ea typeface="方正正中黑简体" panose="02000000000000000000" charset="-122"/>
              <a:cs typeface="方正正中黑简体" panose="02000000000000000000" charset="-122"/>
              <a:sym typeface="思源黑体 CN Normal" panose="020B0400000000000000" pitchFamily="34" charset="-122"/>
            </a:endParaRPr>
          </a:p>
          <a:p>
            <a:pPr marL="342900" indent="-342900">
              <a:buFont typeface="Arial" pitchFamily="34" charset="0"/>
              <a:buChar char="•"/>
            </a:pPr>
            <a:endParaRPr lang="en-US" altLang="zh-CN" sz="2000" dirty="0" smtClean="0">
              <a:solidFill>
                <a:schemeClr val="bg1"/>
              </a:solidFill>
              <a:latin typeface="方正正中黑简体" panose="02000000000000000000" charset="-122"/>
              <a:ea typeface="方正正中黑简体" panose="02000000000000000000" charset="-122"/>
              <a:cs typeface="方正正中黑简体" panose="02000000000000000000" charset="-122"/>
              <a:sym typeface="思源黑体 CN Normal" panose="020B0400000000000000" pitchFamily="34" charset="-122"/>
            </a:endParaRPr>
          </a:p>
          <a:p>
            <a:pPr marL="342900" indent="-342900">
              <a:buFont typeface="Arial" pitchFamily="34" charset="0"/>
              <a:buChar char="•"/>
            </a:pPr>
            <a:endParaRPr lang="en-US" altLang="zh-CN" sz="2000" dirty="0" smtClean="0">
              <a:solidFill>
                <a:schemeClr val="bg1"/>
              </a:solidFill>
              <a:latin typeface="方正正中黑简体" panose="02000000000000000000" charset="-122"/>
              <a:ea typeface="方正正中黑简体" panose="02000000000000000000" charset="-122"/>
              <a:cs typeface="方正正中黑简体" panose="02000000000000000000" charset="-122"/>
              <a:sym typeface="思源黑体 CN Normal" panose="020B04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5880418" y="4237990"/>
            <a:ext cx="1325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algn="ctr"/>
            <a:r>
              <a:rPr lang="zh-CN" altLang="en-US">
                <a:solidFill>
                  <a:schemeClr val="bg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20</a:t>
            </a:r>
            <a:r>
              <a:rPr lang="en-US" altLang="zh-CN">
                <a:solidFill>
                  <a:schemeClr val="bg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20</a:t>
            </a:r>
            <a:r>
              <a:rPr lang="zh-CN" altLang="en-US">
                <a:solidFill>
                  <a:schemeClr val="bg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年</a:t>
            </a:r>
            <a:r>
              <a:rPr lang="en-US" altLang="zh-CN">
                <a:solidFill>
                  <a:schemeClr val="bg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07</a:t>
            </a:r>
            <a:r>
              <a:rPr lang="zh-CN" altLang="en-US">
                <a:solidFill>
                  <a:schemeClr val="bg1"/>
                </a:solidFill>
                <a:latin typeface="思源黑体" panose="020B0400000000000000" charset="-122"/>
                <a:ea typeface="思源黑体" panose="020B0400000000000000" charset="-122"/>
                <a:cs typeface="思源黑体" panose="020B0400000000000000" charset="-122"/>
                <a:sym typeface="+mn-ea"/>
              </a:rPr>
              <a:t>月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2893695" y="2955290"/>
            <a:ext cx="680656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>
              <a:spcBef>
                <a:spcPts val="0"/>
              </a:spcBef>
            </a:pPr>
            <a:r>
              <a:rPr lang="zh-CN" altLang="en-US" sz="4000" dirty="0" smtClean="0">
                <a:gradFill>
                  <a:gsLst>
                    <a:gs pos="21000">
                      <a:schemeClr val="bg1">
                        <a:lumMod val="65000"/>
                      </a:schemeClr>
                    </a:gs>
                    <a:gs pos="88000">
                      <a:schemeClr val="bg1">
                        <a:lumMod val="95000"/>
                      </a:schemeClr>
                    </a:gs>
                  </a:gsLst>
                  <a:lin ang="5400000"/>
                </a:gradFill>
                <a:effectLst/>
                <a:latin typeface="思源黑体" panose="020B0400000000000000" charset="-122"/>
                <a:ea typeface="思源黑体" panose="020B0400000000000000" charset="-122"/>
                <a:sym typeface="+mn-ea"/>
              </a:rPr>
              <a:t>汇报完毕！谢谢观看</a:t>
            </a:r>
          </a:p>
        </p:txBody>
      </p:sp>
      <p:pic>
        <p:nvPicPr>
          <p:cNvPr id="5" name="图片 4" descr="富农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6520" y="1306195"/>
            <a:ext cx="2296160" cy="970915"/>
          </a:xfrm>
          <a:prstGeom prst="rect">
            <a:avLst/>
          </a:prstGeom>
        </p:spPr>
      </p:pic>
      <p:pic>
        <p:nvPicPr>
          <p:cNvPr id="6" name="图片 5" descr="微信截图_2020041418145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7315" y="1429385"/>
            <a:ext cx="1755775" cy="835025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5786120" y="1450975"/>
            <a:ext cx="7175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>
                <a:solidFill>
                  <a:schemeClr val="bg1"/>
                </a:solidFill>
              </a:rPr>
              <a:t>&amp;</a:t>
            </a: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345470" y="2309873"/>
            <a:ext cx="1976559" cy="1362188"/>
          </a:xfrm>
          <a:prstGeom prst="rect">
            <a:avLst/>
          </a:prstGeom>
          <a:noFill/>
          <a:ln w="25400">
            <a:noFill/>
          </a:ln>
          <a:effectLst>
            <a:outerShdw blurRad="393700" dist="63500" dir="8100000" sx="112000" sy="112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sym typeface="思源黑体 CN Normal" panose="020B0400000000000000" pitchFamily="34" charset="-122"/>
              </a:rPr>
              <a:t>1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574131" y="3418018"/>
            <a:ext cx="16802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zh-CN" sz="4400" spc="3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Regular" panose="020B0500000000000000" pitchFamily="34" charset="-122"/>
                <a:cs typeface="+mn-ea"/>
                <a:sym typeface="思源黑体 CN Normal" panose="020B0400000000000000" pitchFamily="34" charset="-122"/>
              </a:rPr>
              <a:t>PART</a:t>
            </a:r>
          </a:p>
        </p:txBody>
      </p:sp>
      <p:sp>
        <p:nvSpPr>
          <p:cNvPr id="8" name="AutoShape 3"/>
          <p:cNvSpPr>
            <a:spLocks noChangeAspect="1" noChangeArrowheads="1" noTextEdit="1"/>
          </p:cNvSpPr>
          <p:nvPr/>
        </p:nvSpPr>
        <p:spPr bwMode="auto">
          <a:xfrm>
            <a:off x="209550" y="720725"/>
            <a:ext cx="6248400" cy="527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思源黑体 CN Normal" panose="020B0400000000000000" pitchFamily="34" charset="-122"/>
              <a:ea typeface="思源黑体 CN Regular" panose="020B0500000000000000" pitchFamily="34" charset="-122"/>
              <a:sym typeface="思源黑体 CN Normal" panose="020B0400000000000000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1716088" y="1189513"/>
            <a:ext cx="3238500" cy="1309688"/>
            <a:chOff x="4478338" y="1241901"/>
            <a:chExt cx="3238500" cy="1309688"/>
          </a:xfrm>
          <a:solidFill>
            <a:schemeClr val="bg1"/>
          </a:solidFill>
        </p:grpSpPr>
        <p:sp>
          <p:nvSpPr>
            <p:cNvPr id="10" name="Freeform 5"/>
            <p:cNvSpPr/>
            <p:nvPr/>
          </p:nvSpPr>
          <p:spPr bwMode="auto">
            <a:xfrm>
              <a:off x="4478338" y="1241901"/>
              <a:ext cx="3238500" cy="1309688"/>
            </a:xfrm>
            <a:custGeom>
              <a:avLst/>
              <a:gdLst>
                <a:gd name="T0" fmla="*/ 13 w 2040"/>
                <a:gd name="T1" fmla="*/ 825 h 825"/>
                <a:gd name="T2" fmla="*/ 13 w 2040"/>
                <a:gd name="T3" fmla="*/ 603 h 825"/>
                <a:gd name="T4" fmla="*/ 1020 w 2040"/>
                <a:gd name="T5" fmla="*/ 22 h 825"/>
                <a:gd name="T6" fmla="*/ 2026 w 2040"/>
                <a:gd name="T7" fmla="*/ 603 h 825"/>
                <a:gd name="T8" fmla="*/ 2026 w 2040"/>
                <a:gd name="T9" fmla="*/ 825 h 825"/>
                <a:gd name="T10" fmla="*/ 2040 w 2040"/>
                <a:gd name="T11" fmla="*/ 825 h 825"/>
                <a:gd name="T12" fmla="*/ 2040 w 2040"/>
                <a:gd name="T13" fmla="*/ 591 h 825"/>
                <a:gd name="T14" fmla="*/ 1020 w 2040"/>
                <a:gd name="T15" fmla="*/ 0 h 825"/>
                <a:gd name="T16" fmla="*/ 0 w 2040"/>
                <a:gd name="T17" fmla="*/ 591 h 825"/>
                <a:gd name="T18" fmla="*/ 0 w 2040"/>
                <a:gd name="T19" fmla="*/ 825 h 825"/>
                <a:gd name="T20" fmla="*/ 13 w 2040"/>
                <a:gd name="T21" fmla="*/ 825 h 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40" h="825">
                  <a:moveTo>
                    <a:pt x="13" y="825"/>
                  </a:moveTo>
                  <a:lnTo>
                    <a:pt x="13" y="603"/>
                  </a:lnTo>
                  <a:lnTo>
                    <a:pt x="1020" y="22"/>
                  </a:lnTo>
                  <a:lnTo>
                    <a:pt x="2026" y="603"/>
                  </a:lnTo>
                  <a:lnTo>
                    <a:pt x="2026" y="825"/>
                  </a:lnTo>
                  <a:lnTo>
                    <a:pt x="2040" y="825"/>
                  </a:lnTo>
                  <a:lnTo>
                    <a:pt x="2040" y="591"/>
                  </a:lnTo>
                  <a:lnTo>
                    <a:pt x="1020" y="0"/>
                  </a:lnTo>
                  <a:lnTo>
                    <a:pt x="0" y="591"/>
                  </a:lnTo>
                  <a:lnTo>
                    <a:pt x="0" y="825"/>
                  </a:lnTo>
                  <a:lnTo>
                    <a:pt x="13" y="8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11" name="Freeform 9"/>
            <p:cNvSpPr/>
            <p:nvPr/>
          </p:nvSpPr>
          <p:spPr bwMode="auto">
            <a:xfrm>
              <a:off x="4592638" y="1386364"/>
              <a:ext cx="3008313" cy="1165225"/>
            </a:xfrm>
            <a:custGeom>
              <a:avLst/>
              <a:gdLst>
                <a:gd name="T0" fmla="*/ 66 w 1895"/>
                <a:gd name="T1" fmla="*/ 734 h 734"/>
                <a:gd name="T2" fmla="*/ 66 w 1895"/>
                <a:gd name="T3" fmla="*/ 587 h 734"/>
                <a:gd name="T4" fmla="*/ 944 w 1895"/>
                <a:gd name="T5" fmla="*/ 81 h 734"/>
                <a:gd name="T6" fmla="*/ 1822 w 1895"/>
                <a:gd name="T7" fmla="*/ 587 h 734"/>
                <a:gd name="T8" fmla="*/ 1822 w 1895"/>
                <a:gd name="T9" fmla="*/ 734 h 734"/>
                <a:gd name="T10" fmla="*/ 1895 w 1895"/>
                <a:gd name="T11" fmla="*/ 734 h 734"/>
                <a:gd name="T12" fmla="*/ 1895 w 1895"/>
                <a:gd name="T13" fmla="*/ 546 h 734"/>
                <a:gd name="T14" fmla="*/ 948 w 1895"/>
                <a:gd name="T15" fmla="*/ 0 h 734"/>
                <a:gd name="T16" fmla="*/ 0 w 1895"/>
                <a:gd name="T17" fmla="*/ 546 h 734"/>
                <a:gd name="T18" fmla="*/ 0 w 1895"/>
                <a:gd name="T19" fmla="*/ 734 h 734"/>
                <a:gd name="T20" fmla="*/ 66 w 1895"/>
                <a:gd name="T21" fmla="*/ 734 h 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95" h="734">
                  <a:moveTo>
                    <a:pt x="66" y="734"/>
                  </a:moveTo>
                  <a:lnTo>
                    <a:pt x="66" y="587"/>
                  </a:lnTo>
                  <a:lnTo>
                    <a:pt x="944" y="81"/>
                  </a:lnTo>
                  <a:lnTo>
                    <a:pt x="1822" y="587"/>
                  </a:lnTo>
                  <a:lnTo>
                    <a:pt x="1822" y="734"/>
                  </a:lnTo>
                  <a:lnTo>
                    <a:pt x="1895" y="734"/>
                  </a:lnTo>
                  <a:lnTo>
                    <a:pt x="1895" y="546"/>
                  </a:lnTo>
                  <a:lnTo>
                    <a:pt x="948" y="0"/>
                  </a:lnTo>
                  <a:lnTo>
                    <a:pt x="0" y="546"/>
                  </a:lnTo>
                  <a:lnTo>
                    <a:pt x="0" y="734"/>
                  </a:lnTo>
                  <a:lnTo>
                    <a:pt x="66" y="73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15" name="Line 13"/>
          <p:cNvSpPr>
            <a:spLocks noChangeShapeType="1"/>
          </p:cNvSpPr>
          <p:nvPr/>
        </p:nvSpPr>
        <p:spPr bwMode="auto">
          <a:xfrm flipH="1" flipV="1">
            <a:off x="504825" y="914876"/>
            <a:ext cx="1223963" cy="1223963"/>
          </a:xfrm>
          <a:prstGeom prst="line">
            <a:avLst/>
          </a:prstGeom>
          <a:noFill/>
          <a:ln w="20638" cap="flat">
            <a:solidFill>
              <a:schemeClr val="bg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思源黑体 CN Normal" panose="020B0400000000000000" pitchFamily="34" charset="-122"/>
              <a:ea typeface="思源黑体 CN Regular" panose="020B05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8" name="Line 14"/>
          <p:cNvSpPr>
            <a:spLocks noChangeShapeType="1"/>
          </p:cNvSpPr>
          <p:nvPr/>
        </p:nvSpPr>
        <p:spPr bwMode="auto">
          <a:xfrm flipH="1" flipV="1">
            <a:off x="214313" y="438626"/>
            <a:ext cx="869950" cy="868363"/>
          </a:xfrm>
          <a:prstGeom prst="line">
            <a:avLst/>
          </a:prstGeom>
          <a:noFill/>
          <a:ln w="20638" cap="flat">
            <a:solidFill>
              <a:schemeClr val="bg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思源黑体 CN Normal" panose="020B0400000000000000" pitchFamily="34" charset="-122"/>
              <a:ea typeface="思源黑体 CN Regular" panose="020B0500000000000000" pitchFamily="34" charset="-122"/>
              <a:sym typeface="思源黑体 CN Normal" panose="020B0400000000000000" pitchFamily="34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1716088" y="3924300"/>
            <a:ext cx="3238500" cy="1312863"/>
            <a:chOff x="4478338" y="3976688"/>
            <a:chExt cx="3238500" cy="1312863"/>
          </a:xfrm>
          <a:solidFill>
            <a:schemeClr val="bg1"/>
          </a:solidFill>
        </p:grpSpPr>
        <p:sp>
          <p:nvSpPr>
            <p:cNvPr id="21" name="Freeform 6"/>
            <p:cNvSpPr/>
            <p:nvPr/>
          </p:nvSpPr>
          <p:spPr bwMode="auto">
            <a:xfrm>
              <a:off x="4478338" y="3976688"/>
              <a:ext cx="3238500" cy="1312863"/>
            </a:xfrm>
            <a:custGeom>
              <a:avLst/>
              <a:gdLst>
                <a:gd name="T0" fmla="*/ 1020 w 2040"/>
                <a:gd name="T1" fmla="*/ 807 h 827"/>
                <a:gd name="T2" fmla="*/ 13 w 2040"/>
                <a:gd name="T3" fmla="*/ 226 h 827"/>
                <a:gd name="T4" fmla="*/ 13 w 2040"/>
                <a:gd name="T5" fmla="*/ 0 h 827"/>
                <a:gd name="T6" fmla="*/ 0 w 2040"/>
                <a:gd name="T7" fmla="*/ 0 h 827"/>
                <a:gd name="T8" fmla="*/ 0 w 2040"/>
                <a:gd name="T9" fmla="*/ 236 h 827"/>
                <a:gd name="T10" fmla="*/ 1020 w 2040"/>
                <a:gd name="T11" fmla="*/ 827 h 827"/>
                <a:gd name="T12" fmla="*/ 2040 w 2040"/>
                <a:gd name="T13" fmla="*/ 236 h 827"/>
                <a:gd name="T14" fmla="*/ 2040 w 2040"/>
                <a:gd name="T15" fmla="*/ 0 h 827"/>
                <a:gd name="T16" fmla="*/ 2026 w 2040"/>
                <a:gd name="T17" fmla="*/ 0 h 827"/>
                <a:gd name="T18" fmla="*/ 2026 w 2040"/>
                <a:gd name="T19" fmla="*/ 225 h 827"/>
                <a:gd name="T20" fmla="*/ 1020 w 2040"/>
                <a:gd name="T21" fmla="*/ 807 h 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40" h="827">
                  <a:moveTo>
                    <a:pt x="1020" y="807"/>
                  </a:moveTo>
                  <a:lnTo>
                    <a:pt x="13" y="226"/>
                  </a:lnTo>
                  <a:lnTo>
                    <a:pt x="13" y="0"/>
                  </a:lnTo>
                  <a:lnTo>
                    <a:pt x="0" y="0"/>
                  </a:lnTo>
                  <a:lnTo>
                    <a:pt x="0" y="236"/>
                  </a:lnTo>
                  <a:lnTo>
                    <a:pt x="1020" y="827"/>
                  </a:lnTo>
                  <a:lnTo>
                    <a:pt x="2040" y="236"/>
                  </a:lnTo>
                  <a:lnTo>
                    <a:pt x="2040" y="0"/>
                  </a:lnTo>
                  <a:lnTo>
                    <a:pt x="2026" y="0"/>
                  </a:lnTo>
                  <a:lnTo>
                    <a:pt x="2026" y="225"/>
                  </a:lnTo>
                  <a:lnTo>
                    <a:pt x="1020" y="80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23" name="Freeform 7"/>
            <p:cNvSpPr/>
            <p:nvPr/>
          </p:nvSpPr>
          <p:spPr bwMode="auto">
            <a:xfrm>
              <a:off x="4478338" y="3976688"/>
              <a:ext cx="3238500" cy="1312863"/>
            </a:xfrm>
            <a:custGeom>
              <a:avLst/>
              <a:gdLst>
                <a:gd name="T0" fmla="*/ 1020 w 2040"/>
                <a:gd name="T1" fmla="*/ 807 h 827"/>
                <a:gd name="T2" fmla="*/ 13 w 2040"/>
                <a:gd name="T3" fmla="*/ 226 h 827"/>
                <a:gd name="T4" fmla="*/ 13 w 2040"/>
                <a:gd name="T5" fmla="*/ 0 h 827"/>
                <a:gd name="T6" fmla="*/ 0 w 2040"/>
                <a:gd name="T7" fmla="*/ 0 h 827"/>
                <a:gd name="T8" fmla="*/ 0 w 2040"/>
                <a:gd name="T9" fmla="*/ 236 h 827"/>
                <a:gd name="T10" fmla="*/ 1020 w 2040"/>
                <a:gd name="T11" fmla="*/ 827 h 827"/>
                <a:gd name="T12" fmla="*/ 2040 w 2040"/>
                <a:gd name="T13" fmla="*/ 236 h 827"/>
                <a:gd name="T14" fmla="*/ 2040 w 2040"/>
                <a:gd name="T15" fmla="*/ 0 h 827"/>
                <a:gd name="T16" fmla="*/ 2026 w 2040"/>
                <a:gd name="T17" fmla="*/ 0 h 827"/>
                <a:gd name="T18" fmla="*/ 2026 w 2040"/>
                <a:gd name="T19" fmla="*/ 225 h 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40" h="827">
                  <a:moveTo>
                    <a:pt x="1020" y="807"/>
                  </a:moveTo>
                  <a:lnTo>
                    <a:pt x="13" y="226"/>
                  </a:lnTo>
                  <a:lnTo>
                    <a:pt x="13" y="0"/>
                  </a:lnTo>
                  <a:lnTo>
                    <a:pt x="0" y="0"/>
                  </a:lnTo>
                  <a:lnTo>
                    <a:pt x="0" y="236"/>
                  </a:lnTo>
                  <a:lnTo>
                    <a:pt x="1020" y="827"/>
                  </a:lnTo>
                  <a:lnTo>
                    <a:pt x="2040" y="236"/>
                  </a:lnTo>
                  <a:lnTo>
                    <a:pt x="2040" y="0"/>
                  </a:lnTo>
                  <a:lnTo>
                    <a:pt x="2026" y="0"/>
                  </a:lnTo>
                  <a:lnTo>
                    <a:pt x="2026" y="225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24" name="Freeform 8"/>
            <p:cNvSpPr/>
            <p:nvPr/>
          </p:nvSpPr>
          <p:spPr bwMode="auto">
            <a:xfrm>
              <a:off x="4592638" y="3976688"/>
              <a:ext cx="3008313" cy="1171575"/>
            </a:xfrm>
            <a:custGeom>
              <a:avLst/>
              <a:gdLst>
                <a:gd name="T0" fmla="*/ 1822 w 1895"/>
                <a:gd name="T1" fmla="*/ 0 h 738"/>
                <a:gd name="T2" fmla="*/ 1822 w 1895"/>
                <a:gd name="T3" fmla="*/ 150 h 738"/>
                <a:gd name="T4" fmla="*/ 944 w 1895"/>
                <a:gd name="T5" fmla="*/ 655 h 738"/>
                <a:gd name="T6" fmla="*/ 66 w 1895"/>
                <a:gd name="T7" fmla="*/ 150 h 738"/>
                <a:gd name="T8" fmla="*/ 66 w 1895"/>
                <a:gd name="T9" fmla="*/ 0 h 738"/>
                <a:gd name="T10" fmla="*/ 0 w 1895"/>
                <a:gd name="T11" fmla="*/ 0 h 738"/>
                <a:gd name="T12" fmla="*/ 0 w 1895"/>
                <a:gd name="T13" fmla="*/ 192 h 738"/>
                <a:gd name="T14" fmla="*/ 948 w 1895"/>
                <a:gd name="T15" fmla="*/ 738 h 738"/>
                <a:gd name="T16" fmla="*/ 1895 w 1895"/>
                <a:gd name="T17" fmla="*/ 192 h 738"/>
                <a:gd name="T18" fmla="*/ 1895 w 1895"/>
                <a:gd name="T19" fmla="*/ 0 h 738"/>
                <a:gd name="T20" fmla="*/ 1822 w 1895"/>
                <a:gd name="T21" fmla="*/ 0 h 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95" h="738">
                  <a:moveTo>
                    <a:pt x="1822" y="0"/>
                  </a:moveTo>
                  <a:lnTo>
                    <a:pt x="1822" y="150"/>
                  </a:lnTo>
                  <a:lnTo>
                    <a:pt x="944" y="655"/>
                  </a:lnTo>
                  <a:lnTo>
                    <a:pt x="66" y="15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948" y="738"/>
                  </a:lnTo>
                  <a:lnTo>
                    <a:pt x="1895" y="192"/>
                  </a:lnTo>
                  <a:lnTo>
                    <a:pt x="1895" y="0"/>
                  </a:lnTo>
                  <a:lnTo>
                    <a:pt x="182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25" name="Line 15"/>
          <p:cNvSpPr>
            <a:spLocks noChangeShapeType="1"/>
          </p:cNvSpPr>
          <p:nvPr/>
        </p:nvSpPr>
        <p:spPr bwMode="auto">
          <a:xfrm>
            <a:off x="4940300" y="4283075"/>
            <a:ext cx="1227138" cy="1223963"/>
          </a:xfrm>
          <a:prstGeom prst="line">
            <a:avLst/>
          </a:prstGeom>
          <a:noFill/>
          <a:ln w="20638" cap="flat">
            <a:solidFill>
              <a:schemeClr val="bg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思源黑体 CN Normal" panose="020B0400000000000000" pitchFamily="34" charset="-122"/>
              <a:ea typeface="思源黑体 CN Regular" panose="020B05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26" name="Line 16"/>
          <p:cNvSpPr>
            <a:spLocks noChangeShapeType="1"/>
          </p:cNvSpPr>
          <p:nvPr/>
        </p:nvSpPr>
        <p:spPr bwMode="auto">
          <a:xfrm>
            <a:off x="5584825" y="5116513"/>
            <a:ext cx="868363" cy="866775"/>
          </a:xfrm>
          <a:prstGeom prst="line">
            <a:avLst/>
          </a:prstGeom>
          <a:noFill/>
          <a:ln w="20638" cap="flat">
            <a:solidFill>
              <a:schemeClr val="bg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思源黑体 CN Normal" panose="020B0400000000000000" pitchFamily="34" charset="-122"/>
              <a:ea typeface="思源黑体 CN Regular" panose="020B05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3989070" y="2842260"/>
            <a:ext cx="2963545" cy="8299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sym typeface="思源黑体 CN Normal" panose="020B0400000000000000" pitchFamily="34" charset="-122"/>
              </a:rPr>
              <a:t>背  景</a:t>
            </a:r>
          </a:p>
        </p:txBody>
      </p:sp>
      <p:pic>
        <p:nvPicPr>
          <p:cNvPr id="3" name="图片 2" descr="微信截图_202004141814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1425" y="227965"/>
            <a:ext cx="1120775" cy="532765"/>
          </a:xfrm>
          <a:prstGeom prst="rect">
            <a:avLst/>
          </a:prstGeom>
        </p:spPr>
      </p:pic>
      <p:pic>
        <p:nvPicPr>
          <p:cNvPr id="38" name="图片 37" descr="富农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78415" y="189865"/>
            <a:ext cx="1440815" cy="60896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1546010" y="1548519"/>
            <a:ext cx="9762614" cy="4413145"/>
            <a:chOff x="1347890" y="1568807"/>
            <a:chExt cx="9762614" cy="4413145"/>
          </a:xfrm>
        </p:grpSpPr>
        <p:sp>
          <p:nvSpPr>
            <p:cNvPr id="25" name="Rounded Rectangle 10"/>
            <p:cNvSpPr/>
            <p:nvPr/>
          </p:nvSpPr>
          <p:spPr>
            <a:xfrm>
              <a:off x="1348525" y="1568808"/>
              <a:ext cx="2125014" cy="1120462"/>
            </a:xfrm>
            <a:prstGeom prst="roundRect">
              <a:avLst>
                <a:gd name="adj" fmla="val 9770"/>
              </a:avLst>
            </a:pr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dirty="0" smtClean="0">
                  <a:solidFill>
                    <a:schemeClr val="bg1"/>
                  </a:solidFill>
                  <a:latin typeface="思源黑体" panose="020B0400000000000000" charset="-122"/>
                  <a:ea typeface="思源黑体" panose="020B0400000000000000" charset="-122"/>
                  <a:cs typeface="Lato Medium" panose="020F0602020204030203" pitchFamily="34" charset="0"/>
                  <a:sym typeface="字魂105号-简雅黑" panose="00000500000000000000" pitchFamily="2" charset="-122"/>
                </a:rPr>
                <a:t>趋势</a:t>
              </a:r>
            </a:p>
          </p:txBody>
        </p:sp>
        <p:sp>
          <p:nvSpPr>
            <p:cNvPr id="23" name="Rounded Rectangle 15"/>
            <p:cNvSpPr/>
            <p:nvPr/>
          </p:nvSpPr>
          <p:spPr>
            <a:xfrm>
              <a:off x="4788931" y="1568807"/>
              <a:ext cx="2125014" cy="1120462"/>
            </a:xfrm>
            <a:prstGeom prst="roundRect">
              <a:avLst>
                <a:gd name="adj" fmla="val 9770"/>
              </a:avLst>
            </a:pr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dirty="0" smtClean="0">
                  <a:latin typeface="思源黑体" panose="020B0400000000000000" charset="-122"/>
                  <a:ea typeface="思源黑体" panose="020B0400000000000000" charset="-122"/>
                  <a:cs typeface="Lato Medium" panose="020F0602020204030203" pitchFamily="34" charset="0"/>
                  <a:sym typeface="字魂105号-简雅黑" panose="00000500000000000000" pitchFamily="2" charset="-122"/>
                </a:rPr>
                <a:t>行业</a:t>
              </a:r>
            </a:p>
          </p:txBody>
        </p:sp>
        <p:sp>
          <p:nvSpPr>
            <p:cNvPr id="21" name="Rounded Rectangle 18"/>
            <p:cNvSpPr/>
            <p:nvPr/>
          </p:nvSpPr>
          <p:spPr>
            <a:xfrm>
              <a:off x="8229336" y="1617574"/>
              <a:ext cx="2125014" cy="1120462"/>
            </a:xfrm>
            <a:prstGeom prst="roundRect">
              <a:avLst>
                <a:gd name="adj" fmla="val 9770"/>
              </a:avLst>
            </a:pr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dirty="0" smtClean="0">
                  <a:latin typeface="黑体" panose="02010609060101010101" charset="-122"/>
                  <a:ea typeface="黑体" panose="02010609060101010101" charset="-122"/>
                  <a:cs typeface="Lato Medium" panose="020F0602020204030203" pitchFamily="34" charset="0"/>
                  <a:sym typeface="字魂105号-简雅黑" panose="00000500000000000000" pitchFamily="2" charset="-122"/>
                </a:rPr>
                <a:t>战略</a:t>
              </a:r>
            </a:p>
          </p:txBody>
        </p:sp>
        <p:grpSp>
          <p:nvGrpSpPr>
            <p:cNvPr id="14" name="Group 11"/>
            <p:cNvGrpSpPr/>
            <p:nvPr/>
          </p:nvGrpSpPr>
          <p:grpSpPr>
            <a:xfrm>
              <a:off x="1347890" y="3073686"/>
              <a:ext cx="2866390" cy="2907665"/>
              <a:chOff x="1081190" y="3359436"/>
              <a:chExt cx="2866390" cy="2907665"/>
            </a:xfrm>
          </p:grpSpPr>
          <p:sp>
            <p:nvSpPr>
              <p:cNvPr id="17" name="Rectangle 19"/>
              <p:cNvSpPr/>
              <p:nvPr/>
            </p:nvSpPr>
            <p:spPr>
              <a:xfrm>
                <a:off x="1081190" y="3359436"/>
                <a:ext cx="2866390" cy="2907665"/>
              </a:xfrm>
              <a:custGeom>
                <a:avLst/>
                <a:gdLst>
                  <a:gd name="connsiteX0" fmla="*/ 0 w 2756079"/>
                  <a:gd name="connsiteY0" fmla="*/ 0 h 2686340"/>
                  <a:gd name="connsiteX1" fmla="*/ 2756079 w 2756079"/>
                  <a:gd name="connsiteY1" fmla="*/ 0 h 2686340"/>
                  <a:gd name="connsiteX2" fmla="*/ 2756079 w 2756079"/>
                  <a:gd name="connsiteY2" fmla="*/ 2686340 h 2686340"/>
                  <a:gd name="connsiteX3" fmla="*/ 0 w 2756079"/>
                  <a:gd name="connsiteY3" fmla="*/ 2686340 h 2686340"/>
                  <a:gd name="connsiteX4" fmla="*/ 0 w 2756079"/>
                  <a:gd name="connsiteY4" fmla="*/ 0 h 2686340"/>
                  <a:gd name="connsiteX0-1" fmla="*/ 0 w 2756079"/>
                  <a:gd name="connsiteY0-2" fmla="*/ 0 h 2686340"/>
                  <a:gd name="connsiteX1-3" fmla="*/ 2756079 w 2756079"/>
                  <a:gd name="connsiteY1-4" fmla="*/ 425003 h 2686340"/>
                  <a:gd name="connsiteX2-5" fmla="*/ 2756079 w 2756079"/>
                  <a:gd name="connsiteY2-6" fmla="*/ 2686340 h 2686340"/>
                  <a:gd name="connsiteX3-7" fmla="*/ 0 w 2756079"/>
                  <a:gd name="connsiteY3-8" fmla="*/ 2686340 h 2686340"/>
                  <a:gd name="connsiteX4-9" fmla="*/ 0 w 2756079"/>
                  <a:gd name="connsiteY4-10" fmla="*/ 0 h 2686340"/>
                  <a:gd name="connsiteX0-11" fmla="*/ 0 w 2756079"/>
                  <a:gd name="connsiteY0-12" fmla="*/ 0 h 2686340"/>
                  <a:gd name="connsiteX1-13" fmla="*/ 2756079 w 2756079"/>
                  <a:gd name="connsiteY1-14" fmla="*/ 425003 h 2686340"/>
                  <a:gd name="connsiteX2-15" fmla="*/ 2743200 w 2756079"/>
                  <a:gd name="connsiteY2-16" fmla="*/ 2274216 h 2686340"/>
                  <a:gd name="connsiteX3-17" fmla="*/ 0 w 2756079"/>
                  <a:gd name="connsiteY3-18" fmla="*/ 2686340 h 2686340"/>
                  <a:gd name="connsiteX4-19" fmla="*/ 0 w 2756079"/>
                  <a:gd name="connsiteY4-20" fmla="*/ 0 h 268634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2756079" h="2686340">
                    <a:moveTo>
                      <a:pt x="0" y="0"/>
                    </a:moveTo>
                    <a:lnTo>
                      <a:pt x="2756079" y="425003"/>
                    </a:lnTo>
                    <a:lnTo>
                      <a:pt x="2743200" y="2274216"/>
                    </a:lnTo>
                    <a:lnTo>
                      <a:pt x="0" y="268634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18" name="Rectangle 13"/>
              <p:cNvSpPr/>
              <p:nvPr/>
            </p:nvSpPr>
            <p:spPr>
              <a:xfrm>
                <a:off x="1266488" y="3970223"/>
                <a:ext cx="2386751" cy="92202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dirty="0" smtClean="0">
                    <a:solidFill>
                      <a:schemeClr val="bg1"/>
                    </a:solidFill>
                    <a:latin typeface="思源黑体" panose="020B0400000000000000" charset="-122"/>
                    <a:ea typeface="思源黑体" panose="020B0400000000000000" charset="-122"/>
                    <a:cs typeface="思源黑体" panose="020B0400000000000000" charset="-122"/>
                    <a:sym typeface="+mn-ea"/>
                  </a:rPr>
                  <a:t>全球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思源黑体" panose="020B0400000000000000" charset="-122"/>
                    <a:ea typeface="思源黑体" panose="020B0400000000000000" charset="-122"/>
                    <a:cs typeface="思源黑体" panose="020B0400000000000000" charset="-122"/>
                    <a:sym typeface="+mn-ea"/>
                  </a:rPr>
                  <a:t>线上化、</a:t>
                </a:r>
                <a:r>
                  <a:rPr dirty="0" err="1" smtClean="0">
                    <a:solidFill>
                      <a:schemeClr val="bg1"/>
                    </a:solidFill>
                    <a:latin typeface="思源黑体" panose="020B0400000000000000" charset="-122"/>
                    <a:ea typeface="思源黑体" panose="020B0400000000000000" charset="-122"/>
                    <a:cs typeface="思源黑体" panose="020B0400000000000000" charset="-122"/>
                    <a:sym typeface="+mn-ea"/>
                  </a:rPr>
                  <a:t>数字化</a:t>
                </a:r>
                <a:r>
                  <a:rPr lang="zh-CN" dirty="0">
                    <a:solidFill>
                      <a:schemeClr val="bg1"/>
                    </a:solidFill>
                    <a:latin typeface="思源黑体" panose="020B0400000000000000" charset="-122"/>
                    <a:ea typeface="思源黑体" panose="020B0400000000000000" charset="-122"/>
                    <a:cs typeface="思源黑体" panose="020B0400000000000000" charset="-122"/>
                    <a:sym typeface="+mn-ea"/>
                  </a:rPr>
                  <a:t>、智能化</a:t>
                </a:r>
                <a:r>
                  <a:rPr dirty="0">
                    <a:solidFill>
                      <a:schemeClr val="bg1"/>
                    </a:solidFill>
                    <a:latin typeface="思源黑体" panose="020B0400000000000000" charset="-122"/>
                    <a:ea typeface="思源黑体" panose="020B0400000000000000" charset="-122"/>
                    <a:cs typeface="思源黑体" panose="020B0400000000000000" charset="-122"/>
                    <a:sym typeface="+mn-ea"/>
                  </a:rPr>
                  <a:t>进程加快</a:t>
                </a:r>
              </a:p>
            </p:txBody>
          </p:sp>
        </p:grpSp>
        <p:grpSp>
          <p:nvGrpSpPr>
            <p:cNvPr id="15" name="Group 15"/>
            <p:cNvGrpSpPr/>
            <p:nvPr/>
          </p:nvGrpSpPr>
          <p:grpSpPr>
            <a:xfrm>
              <a:off x="4663129" y="3074287"/>
              <a:ext cx="3008702" cy="2907665"/>
              <a:chOff x="956023" y="3360037"/>
              <a:chExt cx="3008702" cy="2907665"/>
            </a:xfrm>
          </p:grpSpPr>
          <p:sp>
            <p:nvSpPr>
              <p:cNvPr id="16" name="Rectangle 19"/>
              <p:cNvSpPr/>
              <p:nvPr/>
            </p:nvSpPr>
            <p:spPr>
              <a:xfrm>
                <a:off x="1081825" y="3360037"/>
                <a:ext cx="2882900" cy="2907665"/>
              </a:xfrm>
              <a:custGeom>
                <a:avLst/>
                <a:gdLst>
                  <a:gd name="connsiteX0" fmla="*/ 0 w 2756079"/>
                  <a:gd name="connsiteY0" fmla="*/ 0 h 2686340"/>
                  <a:gd name="connsiteX1" fmla="*/ 2756079 w 2756079"/>
                  <a:gd name="connsiteY1" fmla="*/ 0 h 2686340"/>
                  <a:gd name="connsiteX2" fmla="*/ 2756079 w 2756079"/>
                  <a:gd name="connsiteY2" fmla="*/ 2686340 h 2686340"/>
                  <a:gd name="connsiteX3" fmla="*/ 0 w 2756079"/>
                  <a:gd name="connsiteY3" fmla="*/ 2686340 h 2686340"/>
                  <a:gd name="connsiteX4" fmla="*/ 0 w 2756079"/>
                  <a:gd name="connsiteY4" fmla="*/ 0 h 2686340"/>
                  <a:gd name="connsiteX0-1" fmla="*/ 0 w 2756079"/>
                  <a:gd name="connsiteY0-2" fmla="*/ 0 h 2686340"/>
                  <a:gd name="connsiteX1-3" fmla="*/ 2756079 w 2756079"/>
                  <a:gd name="connsiteY1-4" fmla="*/ 425003 h 2686340"/>
                  <a:gd name="connsiteX2-5" fmla="*/ 2756079 w 2756079"/>
                  <a:gd name="connsiteY2-6" fmla="*/ 2686340 h 2686340"/>
                  <a:gd name="connsiteX3-7" fmla="*/ 0 w 2756079"/>
                  <a:gd name="connsiteY3-8" fmla="*/ 2686340 h 2686340"/>
                  <a:gd name="connsiteX4-9" fmla="*/ 0 w 2756079"/>
                  <a:gd name="connsiteY4-10" fmla="*/ 0 h 2686340"/>
                  <a:gd name="connsiteX0-11" fmla="*/ 0 w 2756079"/>
                  <a:gd name="connsiteY0-12" fmla="*/ 0 h 2686340"/>
                  <a:gd name="connsiteX1-13" fmla="*/ 2756079 w 2756079"/>
                  <a:gd name="connsiteY1-14" fmla="*/ 425003 h 2686340"/>
                  <a:gd name="connsiteX2-15" fmla="*/ 2743200 w 2756079"/>
                  <a:gd name="connsiteY2-16" fmla="*/ 2274216 h 2686340"/>
                  <a:gd name="connsiteX3-17" fmla="*/ 0 w 2756079"/>
                  <a:gd name="connsiteY3-18" fmla="*/ 2686340 h 2686340"/>
                  <a:gd name="connsiteX4-19" fmla="*/ 0 w 2756079"/>
                  <a:gd name="connsiteY4-20" fmla="*/ 0 h 268634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2756079" h="2686340">
                    <a:moveTo>
                      <a:pt x="0" y="0"/>
                    </a:moveTo>
                    <a:lnTo>
                      <a:pt x="2756079" y="425003"/>
                    </a:lnTo>
                    <a:lnTo>
                      <a:pt x="2743200" y="2274216"/>
                    </a:lnTo>
                    <a:lnTo>
                      <a:pt x="0" y="268634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26" name="Rectangle 17"/>
              <p:cNvSpPr/>
              <p:nvPr/>
            </p:nvSpPr>
            <p:spPr>
              <a:xfrm>
                <a:off x="956023" y="3605782"/>
                <a:ext cx="3008702" cy="258532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dirty="0" smtClean="0">
                    <a:solidFill>
                      <a:schemeClr val="bg1"/>
                    </a:solidFill>
                    <a:latin typeface="思源黑体" panose="020B0400000000000000" charset="-122"/>
                    <a:ea typeface="思源黑体" panose="020B0400000000000000" charset="-122"/>
                    <a:cs typeface="思源黑体" panose="020B0400000000000000" charset="-122"/>
                    <a:sym typeface="+mn-ea"/>
                  </a:rPr>
                  <a:t>线上化、数字化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思源黑体" panose="020B0400000000000000" charset="-122"/>
                    <a:ea typeface="思源黑体" panose="020B0400000000000000" charset="-122"/>
                    <a:cs typeface="思源黑体" panose="020B0400000000000000" charset="-122"/>
                    <a:sym typeface="+mn-ea"/>
                  </a:rPr>
                  <a:t>、智能化对农业行业渗透率越来越高</a:t>
                </a:r>
                <a:endParaRPr lang="en-US" altLang="zh-CN" dirty="0" smtClean="0">
                  <a:solidFill>
                    <a:schemeClr val="bg1"/>
                  </a:solidFill>
                  <a:latin typeface="思源黑体" panose="020B0400000000000000" charset="-122"/>
                  <a:ea typeface="思源黑体" panose="020B0400000000000000" charset="-122"/>
                  <a:cs typeface="思源黑体" panose="020B0400000000000000" charset="-122"/>
                  <a:sym typeface="+mn-ea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dirty="0" smtClean="0">
                    <a:solidFill>
                      <a:schemeClr val="bg1"/>
                    </a:solidFill>
                    <a:latin typeface="思源黑体" panose="020B0400000000000000" charset="-122"/>
                    <a:ea typeface="思源黑体" panose="020B0400000000000000" charset="-122"/>
                    <a:cs typeface="思源黑体" panose="020B0400000000000000" charset="-122"/>
                    <a:sym typeface="+mn-ea"/>
                  </a:rPr>
                  <a:t>竞争对手对于数字化投入加大，数据驱动成为焦点</a:t>
                </a:r>
                <a:endParaRPr lang="en-US" altLang="zh-CN" dirty="0" smtClean="0">
                  <a:solidFill>
                    <a:schemeClr val="bg1"/>
                  </a:solidFill>
                  <a:latin typeface="思源黑体" panose="020B0400000000000000" charset="-122"/>
                  <a:ea typeface="思源黑体" panose="020B0400000000000000" charset="-122"/>
                  <a:cs typeface="思源黑体" panose="020B0400000000000000" charset="-122"/>
                  <a:sym typeface="+mn-ea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zh-CN" altLang="en-US" dirty="0" smtClean="0">
                    <a:solidFill>
                      <a:schemeClr val="bg1"/>
                    </a:solidFill>
                    <a:latin typeface="思源黑体" panose="020B0400000000000000" charset="-122"/>
                    <a:ea typeface="思源黑体" panose="020B0400000000000000" charset="-122"/>
                    <a:cs typeface="思源黑体" panose="020B0400000000000000" charset="-122"/>
                    <a:sym typeface="+mn-ea"/>
                  </a:rPr>
                  <a:t>产业合作</a:t>
                </a:r>
                <a:r>
                  <a:rPr lang="zh-CN" altLang="en-US" dirty="0">
                    <a:solidFill>
                      <a:schemeClr val="bg1"/>
                    </a:solidFill>
                    <a:latin typeface="思源黑体" panose="020B0400000000000000" charset="-122"/>
                    <a:ea typeface="思源黑体" panose="020B0400000000000000" charset="-122"/>
                    <a:cs typeface="思源黑体" panose="020B0400000000000000" charset="-122"/>
                    <a:sym typeface="+mn-ea"/>
                  </a:rPr>
                  <a:t>伙伴对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思源黑体" panose="020B0400000000000000" charset="-122"/>
                    <a:ea typeface="思源黑体" panose="020B0400000000000000" charset="-122"/>
                    <a:cs typeface="思源黑体" panose="020B0400000000000000" charset="-122"/>
                    <a:sym typeface="+mn-ea"/>
                  </a:rPr>
                  <a:t>数字化需求日趋强烈</a:t>
                </a:r>
                <a:endParaRPr lang="zh-CN" altLang="en-US" dirty="0">
                  <a:solidFill>
                    <a:schemeClr val="bg1"/>
                  </a:solidFill>
                  <a:latin typeface="思源黑体" panose="020B0400000000000000" charset="-122"/>
                  <a:ea typeface="思源黑体" panose="020B0400000000000000" charset="-122"/>
                  <a:cs typeface="思源黑体" panose="020B0400000000000000" charset="-122"/>
                  <a:sym typeface="+mn-ea"/>
                </a:endParaRPr>
              </a:p>
            </p:txBody>
          </p:sp>
        </p:grpSp>
        <p:grpSp>
          <p:nvGrpSpPr>
            <p:cNvPr id="28" name="Group 19"/>
            <p:cNvGrpSpPr/>
            <p:nvPr/>
          </p:nvGrpSpPr>
          <p:grpSpPr>
            <a:xfrm>
              <a:off x="8229336" y="3074411"/>
              <a:ext cx="2881168" cy="2906395"/>
              <a:chOff x="1081825" y="3353614"/>
              <a:chExt cx="2881168" cy="2906395"/>
            </a:xfrm>
          </p:grpSpPr>
          <p:sp>
            <p:nvSpPr>
              <p:cNvPr id="29" name="Rectangle 19"/>
              <p:cNvSpPr/>
              <p:nvPr/>
            </p:nvSpPr>
            <p:spPr>
              <a:xfrm>
                <a:off x="1081825" y="3353614"/>
                <a:ext cx="2880360" cy="2906395"/>
              </a:xfrm>
              <a:custGeom>
                <a:avLst/>
                <a:gdLst>
                  <a:gd name="connsiteX0" fmla="*/ 0 w 2756079"/>
                  <a:gd name="connsiteY0" fmla="*/ 0 h 2686340"/>
                  <a:gd name="connsiteX1" fmla="*/ 2756079 w 2756079"/>
                  <a:gd name="connsiteY1" fmla="*/ 0 h 2686340"/>
                  <a:gd name="connsiteX2" fmla="*/ 2756079 w 2756079"/>
                  <a:gd name="connsiteY2" fmla="*/ 2686340 h 2686340"/>
                  <a:gd name="connsiteX3" fmla="*/ 0 w 2756079"/>
                  <a:gd name="connsiteY3" fmla="*/ 2686340 h 2686340"/>
                  <a:gd name="connsiteX4" fmla="*/ 0 w 2756079"/>
                  <a:gd name="connsiteY4" fmla="*/ 0 h 2686340"/>
                  <a:gd name="connsiteX0-1" fmla="*/ 0 w 2756079"/>
                  <a:gd name="connsiteY0-2" fmla="*/ 0 h 2686340"/>
                  <a:gd name="connsiteX1-3" fmla="*/ 2756079 w 2756079"/>
                  <a:gd name="connsiteY1-4" fmla="*/ 425003 h 2686340"/>
                  <a:gd name="connsiteX2-5" fmla="*/ 2756079 w 2756079"/>
                  <a:gd name="connsiteY2-6" fmla="*/ 2686340 h 2686340"/>
                  <a:gd name="connsiteX3-7" fmla="*/ 0 w 2756079"/>
                  <a:gd name="connsiteY3-8" fmla="*/ 2686340 h 2686340"/>
                  <a:gd name="connsiteX4-9" fmla="*/ 0 w 2756079"/>
                  <a:gd name="connsiteY4-10" fmla="*/ 0 h 2686340"/>
                  <a:gd name="connsiteX0-11" fmla="*/ 0 w 2756079"/>
                  <a:gd name="connsiteY0-12" fmla="*/ 0 h 2686340"/>
                  <a:gd name="connsiteX1-13" fmla="*/ 2756079 w 2756079"/>
                  <a:gd name="connsiteY1-14" fmla="*/ 425003 h 2686340"/>
                  <a:gd name="connsiteX2-15" fmla="*/ 2743200 w 2756079"/>
                  <a:gd name="connsiteY2-16" fmla="*/ 2274216 h 2686340"/>
                  <a:gd name="connsiteX3-17" fmla="*/ 0 w 2756079"/>
                  <a:gd name="connsiteY3-18" fmla="*/ 2686340 h 2686340"/>
                  <a:gd name="connsiteX4-19" fmla="*/ 0 w 2756079"/>
                  <a:gd name="connsiteY4-20" fmla="*/ 0 h 268634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</a:cxnLst>
                <a:rect l="l" t="t" r="r" b="b"/>
                <a:pathLst>
                  <a:path w="2756079" h="2686340">
                    <a:moveTo>
                      <a:pt x="0" y="0"/>
                    </a:moveTo>
                    <a:lnTo>
                      <a:pt x="2756079" y="425003"/>
                    </a:lnTo>
                    <a:lnTo>
                      <a:pt x="2743200" y="2274216"/>
                    </a:lnTo>
                    <a:lnTo>
                      <a:pt x="0" y="268634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>
                  <a:latin typeface="字魂105号-简雅黑" panose="00000500000000000000" pitchFamily="2" charset="-122"/>
                  <a:ea typeface="字魂105号-简雅黑" panose="00000500000000000000" pitchFamily="2" charset="-122"/>
                  <a:sym typeface="字魂105号-简雅黑" panose="00000500000000000000" pitchFamily="2" charset="-122"/>
                </a:endParaRPr>
              </a:p>
            </p:txBody>
          </p:sp>
          <p:sp>
            <p:nvSpPr>
              <p:cNvPr id="30" name="Rectangle 21"/>
              <p:cNvSpPr/>
              <p:nvPr/>
            </p:nvSpPr>
            <p:spPr>
              <a:xfrm>
                <a:off x="1082337" y="3963676"/>
                <a:ext cx="2880656" cy="17543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dirty="0">
                    <a:solidFill>
                      <a:schemeClr val="bg1"/>
                    </a:solidFill>
                    <a:latin typeface="思源黑体" panose="020B0400000000000000" charset="-122"/>
                    <a:ea typeface="思源黑体" panose="020B0400000000000000" charset="-122"/>
                    <a:cs typeface="思源黑体" panose="020B0400000000000000" charset="-122"/>
                    <a:sym typeface="+mn-ea"/>
                  </a:rPr>
                  <a:t>LDC</a:t>
                </a:r>
                <a:r>
                  <a:rPr lang="zh-CN" altLang="en-US" dirty="0">
                    <a:solidFill>
                      <a:schemeClr val="bg1"/>
                    </a:solidFill>
                    <a:latin typeface="思源黑体" panose="020B0400000000000000" charset="-122"/>
                    <a:ea typeface="思源黑体" panose="020B0400000000000000" charset="-122"/>
                    <a:cs typeface="思源黑体" panose="020B0400000000000000" charset="-122"/>
                    <a:sym typeface="+mn-ea"/>
                  </a:rPr>
                  <a:t>计划2023年压榨产能1000万吨，需要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思源黑体" panose="020B0400000000000000" charset="-122"/>
                    <a:ea typeface="思源黑体" panose="020B0400000000000000" charset="-122"/>
                    <a:cs typeface="思源黑体" panose="020B0400000000000000" charset="-122"/>
                    <a:sym typeface="+mn-ea"/>
                  </a:rPr>
                  <a:t>有</a:t>
                </a:r>
                <a:r>
                  <a:rPr lang="zh-CN" altLang="en-US" dirty="0">
                    <a:solidFill>
                      <a:schemeClr val="bg1"/>
                    </a:solidFill>
                    <a:latin typeface="思源黑体" panose="020B0400000000000000" charset="-122"/>
                    <a:ea typeface="思源黑体" panose="020B0400000000000000" charset="-122"/>
                    <a:cs typeface="思源黑体" panose="020B0400000000000000" charset="-122"/>
                    <a:sym typeface="+mn-ea"/>
                  </a:rPr>
                  <a:t>线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思源黑体" panose="020B0400000000000000" charset="-122"/>
                    <a:ea typeface="思源黑体" panose="020B0400000000000000" charset="-122"/>
                    <a:cs typeface="思源黑体" panose="020B0400000000000000" charset="-122"/>
                    <a:sym typeface="+mn-ea"/>
                  </a:rPr>
                  <a:t>上化、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思源黑体" panose="020B0400000000000000" charset="-122"/>
                    <a:ea typeface="思源黑体" panose="020B0400000000000000" charset="-122"/>
                    <a:cs typeface="思源黑体" panose="020B0400000000000000" charset="-122"/>
                    <a:sym typeface="+mn-ea"/>
                  </a:rPr>
                  <a:t>数字化</a:t>
                </a:r>
                <a:r>
                  <a:rPr lang="zh-CN" altLang="en-US" dirty="0" smtClean="0">
                    <a:solidFill>
                      <a:schemeClr val="bg1"/>
                    </a:solidFill>
                    <a:latin typeface="思源黑体" panose="020B0400000000000000" charset="-122"/>
                    <a:ea typeface="思源黑体" panose="020B0400000000000000" charset="-122"/>
                    <a:cs typeface="思源黑体" panose="020B0400000000000000" charset="-122"/>
                    <a:sym typeface="+mn-ea"/>
                  </a:rPr>
                  <a:t>、智能化的</a:t>
                </a:r>
                <a:r>
                  <a:rPr lang="zh-CN" altLang="en-US" dirty="0">
                    <a:solidFill>
                      <a:schemeClr val="bg1"/>
                    </a:solidFill>
                    <a:latin typeface="思源黑体" panose="020B0400000000000000" charset="-122"/>
                    <a:ea typeface="思源黑体" panose="020B0400000000000000" charset="-122"/>
                    <a:cs typeface="思源黑体" panose="020B0400000000000000" charset="-122"/>
                    <a:sym typeface="+mn-ea"/>
                  </a:rPr>
                  <a:t>系统支撑</a:t>
                </a:r>
              </a:p>
            </p:txBody>
          </p:sp>
        </p:grpSp>
      </p:grpSp>
      <p:pic>
        <p:nvPicPr>
          <p:cNvPr id="2" name="图片 1" descr="微信截图_202004141814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1425" y="227965"/>
            <a:ext cx="1120775" cy="532765"/>
          </a:xfrm>
          <a:prstGeom prst="rect">
            <a:avLst/>
          </a:prstGeom>
        </p:spPr>
      </p:pic>
      <p:pic>
        <p:nvPicPr>
          <p:cNvPr id="38" name="图片 37" descr="富农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78415" y="189865"/>
            <a:ext cx="1440815" cy="60896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120045" y="2309873"/>
            <a:ext cx="1976559" cy="1362188"/>
          </a:xfrm>
          <a:prstGeom prst="rect">
            <a:avLst/>
          </a:prstGeom>
          <a:noFill/>
          <a:ln w="25400">
            <a:noFill/>
          </a:ln>
          <a:effectLst>
            <a:outerShdw blurRad="393700" dist="63500" dir="8100000" sx="112000" sy="112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sym typeface="思源黑体 CN Normal" panose="020B0400000000000000" pitchFamily="34" charset="-122"/>
              </a:rPr>
              <a:t>2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348706" y="3418018"/>
            <a:ext cx="16802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zh-CN" sz="4400" spc="300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Regular" panose="020B0500000000000000" pitchFamily="34" charset="-122"/>
                <a:cs typeface="+mn-ea"/>
                <a:sym typeface="思源黑体 CN Normal" panose="020B0400000000000000" pitchFamily="34" charset="-122"/>
              </a:rPr>
              <a:t>PART</a:t>
            </a:r>
          </a:p>
        </p:txBody>
      </p:sp>
      <p:sp>
        <p:nvSpPr>
          <p:cNvPr id="8" name="AutoShape 3"/>
          <p:cNvSpPr>
            <a:spLocks noChangeAspect="1" noChangeArrowheads="1" noTextEdit="1"/>
          </p:cNvSpPr>
          <p:nvPr/>
        </p:nvSpPr>
        <p:spPr bwMode="auto">
          <a:xfrm>
            <a:off x="0" y="709930"/>
            <a:ext cx="6248400" cy="5273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思源黑体 CN Normal" panose="020B0400000000000000" pitchFamily="34" charset="-122"/>
              <a:ea typeface="思源黑体 CN Regular" panose="020B0500000000000000" pitchFamily="34" charset="-122"/>
              <a:sym typeface="思源黑体 CN Normal" panose="020B0400000000000000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490663" y="1189513"/>
            <a:ext cx="3238500" cy="1309688"/>
            <a:chOff x="4478338" y="1241901"/>
            <a:chExt cx="3238500" cy="1309688"/>
          </a:xfrm>
          <a:solidFill>
            <a:schemeClr val="bg1"/>
          </a:solidFill>
        </p:grpSpPr>
        <p:sp>
          <p:nvSpPr>
            <p:cNvPr id="10" name="Freeform 5"/>
            <p:cNvSpPr/>
            <p:nvPr/>
          </p:nvSpPr>
          <p:spPr bwMode="auto">
            <a:xfrm>
              <a:off x="4478338" y="1241901"/>
              <a:ext cx="3238500" cy="1309688"/>
            </a:xfrm>
            <a:custGeom>
              <a:avLst/>
              <a:gdLst>
                <a:gd name="T0" fmla="*/ 13 w 2040"/>
                <a:gd name="T1" fmla="*/ 825 h 825"/>
                <a:gd name="T2" fmla="*/ 13 w 2040"/>
                <a:gd name="T3" fmla="*/ 603 h 825"/>
                <a:gd name="T4" fmla="*/ 1020 w 2040"/>
                <a:gd name="T5" fmla="*/ 22 h 825"/>
                <a:gd name="T6" fmla="*/ 2026 w 2040"/>
                <a:gd name="T7" fmla="*/ 603 h 825"/>
                <a:gd name="T8" fmla="*/ 2026 w 2040"/>
                <a:gd name="T9" fmla="*/ 825 h 825"/>
                <a:gd name="T10" fmla="*/ 2040 w 2040"/>
                <a:gd name="T11" fmla="*/ 825 h 825"/>
                <a:gd name="T12" fmla="*/ 2040 w 2040"/>
                <a:gd name="T13" fmla="*/ 591 h 825"/>
                <a:gd name="T14" fmla="*/ 1020 w 2040"/>
                <a:gd name="T15" fmla="*/ 0 h 825"/>
                <a:gd name="T16" fmla="*/ 0 w 2040"/>
                <a:gd name="T17" fmla="*/ 591 h 825"/>
                <a:gd name="T18" fmla="*/ 0 w 2040"/>
                <a:gd name="T19" fmla="*/ 825 h 825"/>
                <a:gd name="T20" fmla="*/ 13 w 2040"/>
                <a:gd name="T21" fmla="*/ 825 h 8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40" h="825">
                  <a:moveTo>
                    <a:pt x="13" y="825"/>
                  </a:moveTo>
                  <a:lnTo>
                    <a:pt x="13" y="603"/>
                  </a:lnTo>
                  <a:lnTo>
                    <a:pt x="1020" y="22"/>
                  </a:lnTo>
                  <a:lnTo>
                    <a:pt x="2026" y="603"/>
                  </a:lnTo>
                  <a:lnTo>
                    <a:pt x="2026" y="825"/>
                  </a:lnTo>
                  <a:lnTo>
                    <a:pt x="2040" y="825"/>
                  </a:lnTo>
                  <a:lnTo>
                    <a:pt x="2040" y="591"/>
                  </a:lnTo>
                  <a:lnTo>
                    <a:pt x="1020" y="0"/>
                  </a:lnTo>
                  <a:lnTo>
                    <a:pt x="0" y="591"/>
                  </a:lnTo>
                  <a:lnTo>
                    <a:pt x="0" y="825"/>
                  </a:lnTo>
                  <a:lnTo>
                    <a:pt x="13" y="8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11" name="Freeform 9"/>
            <p:cNvSpPr/>
            <p:nvPr/>
          </p:nvSpPr>
          <p:spPr bwMode="auto">
            <a:xfrm>
              <a:off x="4592638" y="1386364"/>
              <a:ext cx="3008313" cy="1165225"/>
            </a:xfrm>
            <a:custGeom>
              <a:avLst/>
              <a:gdLst>
                <a:gd name="T0" fmla="*/ 66 w 1895"/>
                <a:gd name="T1" fmla="*/ 734 h 734"/>
                <a:gd name="T2" fmla="*/ 66 w 1895"/>
                <a:gd name="T3" fmla="*/ 587 h 734"/>
                <a:gd name="T4" fmla="*/ 944 w 1895"/>
                <a:gd name="T5" fmla="*/ 81 h 734"/>
                <a:gd name="T6" fmla="*/ 1822 w 1895"/>
                <a:gd name="T7" fmla="*/ 587 h 734"/>
                <a:gd name="T8" fmla="*/ 1822 w 1895"/>
                <a:gd name="T9" fmla="*/ 734 h 734"/>
                <a:gd name="T10" fmla="*/ 1895 w 1895"/>
                <a:gd name="T11" fmla="*/ 734 h 734"/>
                <a:gd name="T12" fmla="*/ 1895 w 1895"/>
                <a:gd name="T13" fmla="*/ 546 h 734"/>
                <a:gd name="T14" fmla="*/ 948 w 1895"/>
                <a:gd name="T15" fmla="*/ 0 h 734"/>
                <a:gd name="T16" fmla="*/ 0 w 1895"/>
                <a:gd name="T17" fmla="*/ 546 h 734"/>
                <a:gd name="T18" fmla="*/ 0 w 1895"/>
                <a:gd name="T19" fmla="*/ 734 h 734"/>
                <a:gd name="T20" fmla="*/ 66 w 1895"/>
                <a:gd name="T21" fmla="*/ 734 h 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95" h="734">
                  <a:moveTo>
                    <a:pt x="66" y="734"/>
                  </a:moveTo>
                  <a:lnTo>
                    <a:pt x="66" y="587"/>
                  </a:lnTo>
                  <a:lnTo>
                    <a:pt x="944" y="81"/>
                  </a:lnTo>
                  <a:lnTo>
                    <a:pt x="1822" y="587"/>
                  </a:lnTo>
                  <a:lnTo>
                    <a:pt x="1822" y="734"/>
                  </a:lnTo>
                  <a:lnTo>
                    <a:pt x="1895" y="734"/>
                  </a:lnTo>
                  <a:lnTo>
                    <a:pt x="1895" y="546"/>
                  </a:lnTo>
                  <a:lnTo>
                    <a:pt x="948" y="0"/>
                  </a:lnTo>
                  <a:lnTo>
                    <a:pt x="0" y="546"/>
                  </a:lnTo>
                  <a:lnTo>
                    <a:pt x="0" y="734"/>
                  </a:lnTo>
                  <a:lnTo>
                    <a:pt x="66" y="73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12" name="Line 13"/>
          <p:cNvSpPr>
            <a:spLocks noChangeShapeType="1"/>
          </p:cNvSpPr>
          <p:nvPr/>
        </p:nvSpPr>
        <p:spPr bwMode="auto">
          <a:xfrm flipH="1" flipV="1">
            <a:off x="279400" y="914876"/>
            <a:ext cx="1223963" cy="1223963"/>
          </a:xfrm>
          <a:prstGeom prst="line">
            <a:avLst/>
          </a:prstGeom>
          <a:noFill/>
          <a:ln w="20638" cap="flat">
            <a:solidFill>
              <a:schemeClr val="bg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思源黑体 CN Normal" panose="020B0400000000000000" pitchFamily="34" charset="-122"/>
              <a:ea typeface="思源黑体 CN Regular" panose="020B05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3" name="Line 14"/>
          <p:cNvSpPr>
            <a:spLocks noChangeShapeType="1"/>
          </p:cNvSpPr>
          <p:nvPr/>
        </p:nvSpPr>
        <p:spPr bwMode="auto">
          <a:xfrm flipH="1" flipV="1">
            <a:off x="-11112" y="438626"/>
            <a:ext cx="869950" cy="868363"/>
          </a:xfrm>
          <a:prstGeom prst="line">
            <a:avLst/>
          </a:prstGeom>
          <a:noFill/>
          <a:ln w="20638" cap="flat">
            <a:solidFill>
              <a:schemeClr val="bg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思源黑体 CN Normal" panose="020B0400000000000000" pitchFamily="34" charset="-122"/>
              <a:ea typeface="思源黑体 CN Regular" panose="020B0500000000000000" pitchFamily="34" charset="-122"/>
              <a:sym typeface="思源黑体 CN Normal" panose="020B0400000000000000" pitchFamily="34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1490663" y="3924300"/>
            <a:ext cx="3238500" cy="1312863"/>
            <a:chOff x="4478338" y="3976688"/>
            <a:chExt cx="3238500" cy="1312863"/>
          </a:xfrm>
          <a:solidFill>
            <a:schemeClr val="bg1"/>
          </a:solidFill>
        </p:grpSpPr>
        <p:sp>
          <p:nvSpPr>
            <p:cNvPr id="15" name="Freeform 6"/>
            <p:cNvSpPr/>
            <p:nvPr/>
          </p:nvSpPr>
          <p:spPr bwMode="auto">
            <a:xfrm>
              <a:off x="4478338" y="3976688"/>
              <a:ext cx="3238500" cy="1312863"/>
            </a:xfrm>
            <a:custGeom>
              <a:avLst/>
              <a:gdLst>
                <a:gd name="T0" fmla="*/ 1020 w 2040"/>
                <a:gd name="T1" fmla="*/ 807 h 827"/>
                <a:gd name="T2" fmla="*/ 13 w 2040"/>
                <a:gd name="T3" fmla="*/ 226 h 827"/>
                <a:gd name="T4" fmla="*/ 13 w 2040"/>
                <a:gd name="T5" fmla="*/ 0 h 827"/>
                <a:gd name="T6" fmla="*/ 0 w 2040"/>
                <a:gd name="T7" fmla="*/ 0 h 827"/>
                <a:gd name="T8" fmla="*/ 0 w 2040"/>
                <a:gd name="T9" fmla="*/ 236 h 827"/>
                <a:gd name="T10" fmla="*/ 1020 w 2040"/>
                <a:gd name="T11" fmla="*/ 827 h 827"/>
                <a:gd name="T12" fmla="*/ 2040 w 2040"/>
                <a:gd name="T13" fmla="*/ 236 h 827"/>
                <a:gd name="T14" fmla="*/ 2040 w 2040"/>
                <a:gd name="T15" fmla="*/ 0 h 827"/>
                <a:gd name="T16" fmla="*/ 2026 w 2040"/>
                <a:gd name="T17" fmla="*/ 0 h 827"/>
                <a:gd name="T18" fmla="*/ 2026 w 2040"/>
                <a:gd name="T19" fmla="*/ 225 h 827"/>
                <a:gd name="T20" fmla="*/ 1020 w 2040"/>
                <a:gd name="T21" fmla="*/ 807 h 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40" h="827">
                  <a:moveTo>
                    <a:pt x="1020" y="807"/>
                  </a:moveTo>
                  <a:lnTo>
                    <a:pt x="13" y="226"/>
                  </a:lnTo>
                  <a:lnTo>
                    <a:pt x="13" y="0"/>
                  </a:lnTo>
                  <a:lnTo>
                    <a:pt x="0" y="0"/>
                  </a:lnTo>
                  <a:lnTo>
                    <a:pt x="0" y="236"/>
                  </a:lnTo>
                  <a:lnTo>
                    <a:pt x="1020" y="827"/>
                  </a:lnTo>
                  <a:lnTo>
                    <a:pt x="2040" y="236"/>
                  </a:lnTo>
                  <a:lnTo>
                    <a:pt x="2040" y="0"/>
                  </a:lnTo>
                  <a:lnTo>
                    <a:pt x="2026" y="0"/>
                  </a:lnTo>
                  <a:lnTo>
                    <a:pt x="2026" y="225"/>
                  </a:lnTo>
                  <a:lnTo>
                    <a:pt x="1020" y="80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16" name="Freeform 7"/>
            <p:cNvSpPr/>
            <p:nvPr/>
          </p:nvSpPr>
          <p:spPr bwMode="auto">
            <a:xfrm>
              <a:off x="4478338" y="3976688"/>
              <a:ext cx="3238500" cy="1312863"/>
            </a:xfrm>
            <a:custGeom>
              <a:avLst/>
              <a:gdLst>
                <a:gd name="T0" fmla="*/ 1020 w 2040"/>
                <a:gd name="T1" fmla="*/ 807 h 827"/>
                <a:gd name="T2" fmla="*/ 13 w 2040"/>
                <a:gd name="T3" fmla="*/ 226 h 827"/>
                <a:gd name="T4" fmla="*/ 13 w 2040"/>
                <a:gd name="T5" fmla="*/ 0 h 827"/>
                <a:gd name="T6" fmla="*/ 0 w 2040"/>
                <a:gd name="T7" fmla="*/ 0 h 827"/>
                <a:gd name="T8" fmla="*/ 0 w 2040"/>
                <a:gd name="T9" fmla="*/ 236 h 827"/>
                <a:gd name="T10" fmla="*/ 1020 w 2040"/>
                <a:gd name="T11" fmla="*/ 827 h 827"/>
                <a:gd name="T12" fmla="*/ 2040 w 2040"/>
                <a:gd name="T13" fmla="*/ 236 h 827"/>
                <a:gd name="T14" fmla="*/ 2040 w 2040"/>
                <a:gd name="T15" fmla="*/ 0 h 827"/>
                <a:gd name="T16" fmla="*/ 2026 w 2040"/>
                <a:gd name="T17" fmla="*/ 0 h 827"/>
                <a:gd name="T18" fmla="*/ 2026 w 2040"/>
                <a:gd name="T19" fmla="*/ 225 h 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40" h="827">
                  <a:moveTo>
                    <a:pt x="1020" y="807"/>
                  </a:moveTo>
                  <a:lnTo>
                    <a:pt x="13" y="226"/>
                  </a:lnTo>
                  <a:lnTo>
                    <a:pt x="13" y="0"/>
                  </a:lnTo>
                  <a:lnTo>
                    <a:pt x="0" y="0"/>
                  </a:lnTo>
                  <a:lnTo>
                    <a:pt x="0" y="236"/>
                  </a:lnTo>
                  <a:lnTo>
                    <a:pt x="1020" y="827"/>
                  </a:lnTo>
                  <a:lnTo>
                    <a:pt x="2040" y="236"/>
                  </a:lnTo>
                  <a:lnTo>
                    <a:pt x="2040" y="0"/>
                  </a:lnTo>
                  <a:lnTo>
                    <a:pt x="2026" y="0"/>
                  </a:lnTo>
                  <a:lnTo>
                    <a:pt x="2026" y="225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endParaRPr>
            </a:p>
          </p:txBody>
        </p:sp>
        <p:sp>
          <p:nvSpPr>
            <p:cNvPr id="17" name="Freeform 8"/>
            <p:cNvSpPr/>
            <p:nvPr/>
          </p:nvSpPr>
          <p:spPr bwMode="auto">
            <a:xfrm>
              <a:off x="4592638" y="3976688"/>
              <a:ext cx="3008313" cy="1171575"/>
            </a:xfrm>
            <a:custGeom>
              <a:avLst/>
              <a:gdLst>
                <a:gd name="T0" fmla="*/ 1822 w 1895"/>
                <a:gd name="T1" fmla="*/ 0 h 738"/>
                <a:gd name="T2" fmla="*/ 1822 w 1895"/>
                <a:gd name="T3" fmla="*/ 150 h 738"/>
                <a:gd name="T4" fmla="*/ 944 w 1895"/>
                <a:gd name="T5" fmla="*/ 655 h 738"/>
                <a:gd name="T6" fmla="*/ 66 w 1895"/>
                <a:gd name="T7" fmla="*/ 150 h 738"/>
                <a:gd name="T8" fmla="*/ 66 w 1895"/>
                <a:gd name="T9" fmla="*/ 0 h 738"/>
                <a:gd name="T10" fmla="*/ 0 w 1895"/>
                <a:gd name="T11" fmla="*/ 0 h 738"/>
                <a:gd name="T12" fmla="*/ 0 w 1895"/>
                <a:gd name="T13" fmla="*/ 192 h 738"/>
                <a:gd name="T14" fmla="*/ 948 w 1895"/>
                <a:gd name="T15" fmla="*/ 738 h 738"/>
                <a:gd name="T16" fmla="*/ 1895 w 1895"/>
                <a:gd name="T17" fmla="*/ 192 h 738"/>
                <a:gd name="T18" fmla="*/ 1895 w 1895"/>
                <a:gd name="T19" fmla="*/ 0 h 738"/>
                <a:gd name="T20" fmla="*/ 1822 w 1895"/>
                <a:gd name="T21" fmla="*/ 0 h 7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95" h="738">
                  <a:moveTo>
                    <a:pt x="1822" y="0"/>
                  </a:moveTo>
                  <a:lnTo>
                    <a:pt x="1822" y="150"/>
                  </a:lnTo>
                  <a:lnTo>
                    <a:pt x="944" y="655"/>
                  </a:lnTo>
                  <a:lnTo>
                    <a:pt x="66" y="150"/>
                  </a:lnTo>
                  <a:lnTo>
                    <a:pt x="66" y="0"/>
                  </a:lnTo>
                  <a:lnTo>
                    <a:pt x="0" y="0"/>
                  </a:lnTo>
                  <a:lnTo>
                    <a:pt x="0" y="192"/>
                  </a:lnTo>
                  <a:lnTo>
                    <a:pt x="948" y="738"/>
                  </a:lnTo>
                  <a:lnTo>
                    <a:pt x="1895" y="192"/>
                  </a:lnTo>
                  <a:lnTo>
                    <a:pt x="1895" y="0"/>
                  </a:lnTo>
                  <a:lnTo>
                    <a:pt x="182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latin typeface="思源黑体 CN Normal" panose="020B0400000000000000" pitchFamily="34" charset="-122"/>
                <a:ea typeface="思源黑体 CN Regular" panose="020B0500000000000000" pitchFamily="34" charset="-122"/>
                <a:sym typeface="思源黑体 CN Normal" panose="020B0400000000000000" pitchFamily="34" charset="-122"/>
              </a:endParaRPr>
            </a:p>
          </p:txBody>
        </p:sp>
      </p:grpSp>
      <p:sp>
        <p:nvSpPr>
          <p:cNvPr id="18" name="Line 15"/>
          <p:cNvSpPr>
            <a:spLocks noChangeShapeType="1"/>
          </p:cNvSpPr>
          <p:nvPr/>
        </p:nvSpPr>
        <p:spPr bwMode="auto">
          <a:xfrm>
            <a:off x="4714875" y="4283075"/>
            <a:ext cx="1227138" cy="1223963"/>
          </a:xfrm>
          <a:prstGeom prst="line">
            <a:avLst/>
          </a:prstGeom>
          <a:noFill/>
          <a:ln w="20638" cap="flat">
            <a:solidFill>
              <a:schemeClr val="bg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思源黑体 CN Normal" panose="020B0400000000000000" pitchFamily="34" charset="-122"/>
              <a:ea typeface="思源黑体 CN Regular" panose="020B05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9" name="Line 16"/>
          <p:cNvSpPr>
            <a:spLocks noChangeShapeType="1"/>
          </p:cNvSpPr>
          <p:nvPr/>
        </p:nvSpPr>
        <p:spPr bwMode="auto">
          <a:xfrm>
            <a:off x="5359400" y="5116513"/>
            <a:ext cx="868363" cy="866775"/>
          </a:xfrm>
          <a:prstGeom prst="line">
            <a:avLst/>
          </a:prstGeom>
          <a:noFill/>
          <a:ln w="20638" cap="flat">
            <a:solidFill>
              <a:schemeClr val="bg1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latin typeface="思源黑体 CN Normal" panose="020B0400000000000000" pitchFamily="34" charset="-122"/>
              <a:ea typeface="思源黑体 CN Regular" panose="020B05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220720" y="2583180"/>
            <a:ext cx="6295390" cy="113728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LDDS</a:t>
            </a:r>
            <a:r>
              <a:rPr lang="zh-CN" altLang="en-US" sz="48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系统规划</a:t>
            </a:r>
          </a:p>
          <a:p>
            <a:pPr algn="ctr"/>
            <a:r>
              <a:rPr lang="zh-CN" altLang="en-US" sz="20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Louis Dreyfus </a:t>
            </a:r>
            <a:r>
              <a:rPr lang="en-US" altLang="zh-CN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Business</a:t>
            </a:r>
            <a:r>
              <a:rPr lang="zh-CN" altLang="en-US" sz="200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 </a:t>
            </a:r>
            <a:r>
              <a:rPr lang="zh-CN" altLang="en-US" sz="200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思源黑体 CN Normal" panose="020B0400000000000000" pitchFamily="34" charset="-122"/>
              </a:rPr>
              <a:t>System </a:t>
            </a:r>
          </a:p>
        </p:txBody>
      </p:sp>
      <p:sp>
        <p:nvSpPr>
          <p:cNvPr id="28" name="剪去单角的矩形 27"/>
          <p:cNvSpPr/>
          <p:nvPr/>
        </p:nvSpPr>
        <p:spPr>
          <a:xfrm>
            <a:off x="8968182" y="1876632"/>
            <a:ext cx="1932940" cy="2551015"/>
          </a:xfrm>
          <a:prstGeom prst="snip1Rect">
            <a:avLst/>
          </a:prstGeom>
          <a:solidFill>
            <a:srgbClr val="021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sym typeface="Source Han Sans HW SC"/>
              </a:rPr>
              <a:t> </a:t>
            </a:r>
            <a:r>
              <a:rPr lang="zh-CN" altLang="en-US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sym typeface="Source Han Sans HW SC"/>
              </a:rPr>
              <a:t>◎  </a:t>
            </a:r>
            <a:r>
              <a:rPr lang="zh-CN" altLang="en-US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HW SC"/>
              </a:rPr>
              <a:t>设计原则</a:t>
            </a:r>
            <a:endParaRPr lang="zh-CN" altLang="en-US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Source Han Sans HW SC"/>
            </a:endParaRPr>
          </a:p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Source Han Sans HW SC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sym typeface="Source Han Sans HW SC"/>
              </a:rPr>
              <a:t>  </a:t>
            </a: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endParaRPr lang="en-US" altLang="zh-CN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Source Han Sans HW SC"/>
            </a:endParaRPr>
          </a:p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sym typeface="Source Han Sans HW SC"/>
              </a:rPr>
              <a:t> ◎ 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ans HW SC"/>
              </a:rPr>
              <a:t>系统功能</a:t>
            </a:r>
          </a:p>
        </p:txBody>
      </p:sp>
      <p:pic>
        <p:nvPicPr>
          <p:cNvPr id="26" name="图片 25" descr="微信截图_202004141814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1425" y="227965"/>
            <a:ext cx="1120775" cy="532765"/>
          </a:xfrm>
          <a:prstGeom prst="rect">
            <a:avLst/>
          </a:prstGeom>
        </p:spPr>
      </p:pic>
      <p:pic>
        <p:nvPicPr>
          <p:cNvPr id="38" name="图片 37" descr="富农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78415" y="189865"/>
            <a:ext cx="1440815" cy="60896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696085" y="2485986"/>
            <a:ext cx="2983826" cy="2446655"/>
            <a:chOff x="1276" y="3105"/>
            <a:chExt cx="5003" cy="4102"/>
          </a:xfrm>
        </p:grpSpPr>
        <p:sp>
          <p:nvSpPr>
            <p:cNvPr id="8" name="矩形 7"/>
            <p:cNvSpPr/>
            <p:nvPr/>
          </p:nvSpPr>
          <p:spPr>
            <a:xfrm>
              <a:off x="2367" y="3846"/>
              <a:ext cx="2896" cy="1995"/>
            </a:xfrm>
            <a:prstGeom prst="rect">
              <a:avLst/>
            </a:prstGeom>
            <a:noFill/>
            <a:ln w="25400">
              <a:noFill/>
            </a:ln>
            <a:effectLst>
              <a:outerShdw blurRad="393700" dist="63500" dir="8100000" sx="112000" sy="112000" algn="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dirty="0">
                  <a:solidFill>
                    <a:schemeClr val="bg1"/>
                  </a:solidFill>
                  <a:latin typeface="方正正中黑简体" panose="02000000000000000000" charset="-122"/>
                  <a:ea typeface="方正正中黑简体" panose="02000000000000000000" charset="-122"/>
                  <a:sym typeface="思源黑体 CN Normal" panose="020B0400000000000000" pitchFamily="34" charset="-122"/>
                </a:rPr>
                <a:t>A</a:t>
              </a: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803" y="5841"/>
              <a:ext cx="2974" cy="9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altLang="zh-CN" sz="3200" spc="300" dirty="0">
                  <a:solidFill>
                    <a:schemeClr val="bg1"/>
                  </a:solidFill>
                  <a:latin typeface="方正正中黑简体" panose="02000000000000000000" charset="-122"/>
                  <a:ea typeface="方正正中黑简体" panose="02000000000000000000" charset="-122"/>
                  <a:cs typeface="+mn-ea"/>
                  <a:sym typeface="思源黑体 CN Normal" panose="020B0400000000000000" pitchFamily="34" charset="-122"/>
                </a:rPr>
                <a:t>PART</a:t>
              </a:r>
            </a:p>
          </p:txBody>
        </p:sp>
        <p:grpSp>
          <p:nvGrpSpPr>
            <p:cNvPr id="2" name="组合 1"/>
            <p:cNvGrpSpPr/>
            <p:nvPr/>
          </p:nvGrpSpPr>
          <p:grpSpPr>
            <a:xfrm rot="16200000">
              <a:off x="1726" y="2654"/>
              <a:ext cx="4102" cy="5003"/>
              <a:chOff x="1880" y="2499"/>
              <a:chExt cx="4102" cy="5312"/>
            </a:xfrm>
          </p:grpSpPr>
          <p:grpSp>
            <p:nvGrpSpPr>
              <p:cNvPr id="13" name="组合 12"/>
              <p:cNvGrpSpPr/>
              <p:nvPr/>
            </p:nvGrpSpPr>
            <p:grpSpPr>
              <a:xfrm>
                <a:off x="1921" y="2499"/>
                <a:ext cx="4010" cy="1621"/>
                <a:chOff x="4478338" y="1241901"/>
                <a:chExt cx="3238500" cy="1309688"/>
              </a:xfrm>
              <a:solidFill>
                <a:schemeClr val="bg1"/>
              </a:solidFill>
            </p:grpSpPr>
            <p:sp>
              <p:nvSpPr>
                <p:cNvPr id="17" name="Freeform 5"/>
                <p:cNvSpPr/>
                <p:nvPr/>
              </p:nvSpPr>
              <p:spPr bwMode="auto">
                <a:xfrm>
                  <a:off x="4478338" y="1241901"/>
                  <a:ext cx="3238500" cy="1309688"/>
                </a:xfrm>
                <a:custGeom>
                  <a:avLst/>
                  <a:gdLst>
                    <a:gd name="T0" fmla="*/ 13 w 2040"/>
                    <a:gd name="T1" fmla="*/ 825 h 825"/>
                    <a:gd name="T2" fmla="*/ 13 w 2040"/>
                    <a:gd name="T3" fmla="*/ 603 h 825"/>
                    <a:gd name="T4" fmla="*/ 1020 w 2040"/>
                    <a:gd name="T5" fmla="*/ 22 h 825"/>
                    <a:gd name="T6" fmla="*/ 2026 w 2040"/>
                    <a:gd name="T7" fmla="*/ 603 h 825"/>
                    <a:gd name="T8" fmla="*/ 2026 w 2040"/>
                    <a:gd name="T9" fmla="*/ 825 h 825"/>
                    <a:gd name="T10" fmla="*/ 2040 w 2040"/>
                    <a:gd name="T11" fmla="*/ 825 h 825"/>
                    <a:gd name="T12" fmla="*/ 2040 w 2040"/>
                    <a:gd name="T13" fmla="*/ 591 h 825"/>
                    <a:gd name="T14" fmla="*/ 1020 w 2040"/>
                    <a:gd name="T15" fmla="*/ 0 h 825"/>
                    <a:gd name="T16" fmla="*/ 0 w 2040"/>
                    <a:gd name="T17" fmla="*/ 591 h 825"/>
                    <a:gd name="T18" fmla="*/ 0 w 2040"/>
                    <a:gd name="T19" fmla="*/ 825 h 825"/>
                    <a:gd name="T20" fmla="*/ 13 w 2040"/>
                    <a:gd name="T21" fmla="*/ 825 h 8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40" h="825">
                      <a:moveTo>
                        <a:pt x="13" y="825"/>
                      </a:moveTo>
                      <a:lnTo>
                        <a:pt x="13" y="603"/>
                      </a:lnTo>
                      <a:lnTo>
                        <a:pt x="1020" y="22"/>
                      </a:lnTo>
                      <a:lnTo>
                        <a:pt x="2026" y="603"/>
                      </a:lnTo>
                      <a:lnTo>
                        <a:pt x="2026" y="825"/>
                      </a:lnTo>
                      <a:lnTo>
                        <a:pt x="2040" y="825"/>
                      </a:lnTo>
                      <a:lnTo>
                        <a:pt x="2040" y="591"/>
                      </a:lnTo>
                      <a:lnTo>
                        <a:pt x="1020" y="0"/>
                      </a:lnTo>
                      <a:lnTo>
                        <a:pt x="0" y="591"/>
                      </a:lnTo>
                      <a:lnTo>
                        <a:pt x="0" y="825"/>
                      </a:lnTo>
                      <a:lnTo>
                        <a:pt x="13" y="8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35" tIns="45717" rIns="91435" bIns="45717" numCol="1" anchor="t" anchorCtr="0" compatLnSpc="1"/>
                <a:lstStyle/>
                <a:p>
                  <a:endParaRPr lang="zh-CN" altLang="en-US">
                    <a:latin typeface="思源黑体 CN Normal" panose="020B0400000000000000" pitchFamily="34" charset="-122"/>
                    <a:ea typeface="思源黑体 CN Regular" panose="020B0500000000000000" pitchFamily="34" charset="-122"/>
                    <a:sym typeface="思源黑体 CN Normal" panose="020B0400000000000000" pitchFamily="34" charset="-122"/>
                  </a:endParaRPr>
                </a:p>
              </p:txBody>
            </p:sp>
            <p:sp>
              <p:nvSpPr>
                <p:cNvPr id="19" name="Freeform 9"/>
                <p:cNvSpPr/>
                <p:nvPr/>
              </p:nvSpPr>
              <p:spPr bwMode="auto">
                <a:xfrm>
                  <a:off x="4592638" y="1386364"/>
                  <a:ext cx="3008313" cy="1165225"/>
                </a:xfrm>
                <a:custGeom>
                  <a:avLst/>
                  <a:gdLst>
                    <a:gd name="T0" fmla="*/ 66 w 1895"/>
                    <a:gd name="T1" fmla="*/ 734 h 734"/>
                    <a:gd name="T2" fmla="*/ 66 w 1895"/>
                    <a:gd name="T3" fmla="*/ 587 h 734"/>
                    <a:gd name="T4" fmla="*/ 944 w 1895"/>
                    <a:gd name="T5" fmla="*/ 81 h 734"/>
                    <a:gd name="T6" fmla="*/ 1822 w 1895"/>
                    <a:gd name="T7" fmla="*/ 587 h 734"/>
                    <a:gd name="T8" fmla="*/ 1822 w 1895"/>
                    <a:gd name="T9" fmla="*/ 734 h 734"/>
                    <a:gd name="T10" fmla="*/ 1895 w 1895"/>
                    <a:gd name="T11" fmla="*/ 734 h 734"/>
                    <a:gd name="T12" fmla="*/ 1895 w 1895"/>
                    <a:gd name="T13" fmla="*/ 546 h 734"/>
                    <a:gd name="T14" fmla="*/ 948 w 1895"/>
                    <a:gd name="T15" fmla="*/ 0 h 734"/>
                    <a:gd name="T16" fmla="*/ 0 w 1895"/>
                    <a:gd name="T17" fmla="*/ 546 h 734"/>
                    <a:gd name="T18" fmla="*/ 0 w 1895"/>
                    <a:gd name="T19" fmla="*/ 734 h 734"/>
                    <a:gd name="T20" fmla="*/ 66 w 1895"/>
                    <a:gd name="T21" fmla="*/ 734 h 7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95" h="734">
                      <a:moveTo>
                        <a:pt x="66" y="734"/>
                      </a:moveTo>
                      <a:lnTo>
                        <a:pt x="66" y="587"/>
                      </a:lnTo>
                      <a:lnTo>
                        <a:pt x="944" y="81"/>
                      </a:lnTo>
                      <a:lnTo>
                        <a:pt x="1822" y="587"/>
                      </a:lnTo>
                      <a:lnTo>
                        <a:pt x="1822" y="734"/>
                      </a:lnTo>
                      <a:lnTo>
                        <a:pt x="1895" y="734"/>
                      </a:lnTo>
                      <a:lnTo>
                        <a:pt x="1895" y="546"/>
                      </a:lnTo>
                      <a:lnTo>
                        <a:pt x="948" y="0"/>
                      </a:lnTo>
                      <a:lnTo>
                        <a:pt x="0" y="546"/>
                      </a:lnTo>
                      <a:lnTo>
                        <a:pt x="0" y="734"/>
                      </a:lnTo>
                      <a:lnTo>
                        <a:pt x="66" y="73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35" tIns="45717" rIns="91435" bIns="45717" numCol="1" anchor="t" anchorCtr="0" compatLnSpc="1"/>
                <a:lstStyle/>
                <a:p>
                  <a:endParaRPr lang="zh-CN" altLang="en-US">
                    <a:latin typeface="思源黑体 CN Normal" panose="020B0400000000000000" pitchFamily="34" charset="-122"/>
                    <a:ea typeface="思源黑体 CN Regular" panose="020B0500000000000000" pitchFamily="34" charset="-122"/>
                    <a:sym typeface="思源黑体 CN Normal" panose="020B0400000000000000" pitchFamily="34" charset="-122"/>
                  </a:endParaRPr>
                </a:p>
              </p:txBody>
            </p:sp>
          </p:grpSp>
          <p:grpSp>
            <p:nvGrpSpPr>
              <p:cNvPr id="21" name="组合 20"/>
              <p:cNvGrpSpPr/>
              <p:nvPr/>
            </p:nvGrpSpPr>
            <p:grpSpPr>
              <a:xfrm>
                <a:off x="1880" y="6149"/>
                <a:ext cx="4103" cy="1663"/>
                <a:chOff x="4478338" y="3976688"/>
                <a:chExt cx="3238500" cy="1312863"/>
              </a:xfrm>
              <a:solidFill>
                <a:schemeClr val="bg1"/>
              </a:solidFill>
            </p:grpSpPr>
            <p:sp>
              <p:nvSpPr>
                <p:cNvPr id="22" name="Freeform 6"/>
                <p:cNvSpPr/>
                <p:nvPr/>
              </p:nvSpPr>
              <p:spPr bwMode="auto">
                <a:xfrm>
                  <a:off x="4478338" y="3976688"/>
                  <a:ext cx="3238500" cy="1312863"/>
                </a:xfrm>
                <a:custGeom>
                  <a:avLst/>
                  <a:gdLst>
                    <a:gd name="T0" fmla="*/ 1020 w 2040"/>
                    <a:gd name="T1" fmla="*/ 807 h 827"/>
                    <a:gd name="T2" fmla="*/ 13 w 2040"/>
                    <a:gd name="T3" fmla="*/ 226 h 827"/>
                    <a:gd name="T4" fmla="*/ 13 w 2040"/>
                    <a:gd name="T5" fmla="*/ 0 h 827"/>
                    <a:gd name="T6" fmla="*/ 0 w 2040"/>
                    <a:gd name="T7" fmla="*/ 0 h 827"/>
                    <a:gd name="T8" fmla="*/ 0 w 2040"/>
                    <a:gd name="T9" fmla="*/ 236 h 827"/>
                    <a:gd name="T10" fmla="*/ 1020 w 2040"/>
                    <a:gd name="T11" fmla="*/ 827 h 827"/>
                    <a:gd name="T12" fmla="*/ 2040 w 2040"/>
                    <a:gd name="T13" fmla="*/ 236 h 827"/>
                    <a:gd name="T14" fmla="*/ 2040 w 2040"/>
                    <a:gd name="T15" fmla="*/ 0 h 827"/>
                    <a:gd name="T16" fmla="*/ 2026 w 2040"/>
                    <a:gd name="T17" fmla="*/ 0 h 827"/>
                    <a:gd name="T18" fmla="*/ 2026 w 2040"/>
                    <a:gd name="T19" fmla="*/ 225 h 827"/>
                    <a:gd name="T20" fmla="*/ 1020 w 2040"/>
                    <a:gd name="T21" fmla="*/ 807 h 8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40" h="827">
                      <a:moveTo>
                        <a:pt x="1020" y="807"/>
                      </a:moveTo>
                      <a:lnTo>
                        <a:pt x="13" y="226"/>
                      </a:lnTo>
                      <a:lnTo>
                        <a:pt x="13" y="0"/>
                      </a:lnTo>
                      <a:lnTo>
                        <a:pt x="0" y="0"/>
                      </a:lnTo>
                      <a:lnTo>
                        <a:pt x="0" y="236"/>
                      </a:lnTo>
                      <a:lnTo>
                        <a:pt x="1020" y="827"/>
                      </a:lnTo>
                      <a:lnTo>
                        <a:pt x="2040" y="236"/>
                      </a:lnTo>
                      <a:lnTo>
                        <a:pt x="2040" y="0"/>
                      </a:lnTo>
                      <a:lnTo>
                        <a:pt x="2026" y="0"/>
                      </a:lnTo>
                      <a:lnTo>
                        <a:pt x="2026" y="225"/>
                      </a:lnTo>
                      <a:lnTo>
                        <a:pt x="1020" y="80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35" tIns="45717" rIns="91435" bIns="45717" numCol="1" anchor="t" anchorCtr="0" compatLnSpc="1"/>
                <a:lstStyle/>
                <a:p>
                  <a:endParaRPr lang="zh-CN" altLang="en-US">
                    <a:latin typeface="思源黑体 CN Normal" panose="020B0400000000000000" pitchFamily="34" charset="-122"/>
                    <a:ea typeface="思源黑体 CN Regular" panose="020B0500000000000000" pitchFamily="34" charset="-122"/>
                    <a:sym typeface="思源黑体 CN Normal" panose="020B0400000000000000" pitchFamily="34" charset="-122"/>
                  </a:endParaRPr>
                </a:p>
              </p:txBody>
            </p:sp>
            <p:sp>
              <p:nvSpPr>
                <p:cNvPr id="23" name="Freeform 7"/>
                <p:cNvSpPr/>
                <p:nvPr/>
              </p:nvSpPr>
              <p:spPr bwMode="auto">
                <a:xfrm>
                  <a:off x="4478338" y="3976688"/>
                  <a:ext cx="3238500" cy="1312863"/>
                </a:xfrm>
                <a:custGeom>
                  <a:avLst/>
                  <a:gdLst>
                    <a:gd name="T0" fmla="*/ 1020 w 2040"/>
                    <a:gd name="T1" fmla="*/ 807 h 827"/>
                    <a:gd name="T2" fmla="*/ 13 w 2040"/>
                    <a:gd name="T3" fmla="*/ 226 h 827"/>
                    <a:gd name="T4" fmla="*/ 13 w 2040"/>
                    <a:gd name="T5" fmla="*/ 0 h 827"/>
                    <a:gd name="T6" fmla="*/ 0 w 2040"/>
                    <a:gd name="T7" fmla="*/ 0 h 827"/>
                    <a:gd name="T8" fmla="*/ 0 w 2040"/>
                    <a:gd name="T9" fmla="*/ 236 h 827"/>
                    <a:gd name="T10" fmla="*/ 1020 w 2040"/>
                    <a:gd name="T11" fmla="*/ 827 h 827"/>
                    <a:gd name="T12" fmla="*/ 2040 w 2040"/>
                    <a:gd name="T13" fmla="*/ 236 h 827"/>
                    <a:gd name="T14" fmla="*/ 2040 w 2040"/>
                    <a:gd name="T15" fmla="*/ 0 h 827"/>
                    <a:gd name="T16" fmla="*/ 2026 w 2040"/>
                    <a:gd name="T17" fmla="*/ 0 h 827"/>
                    <a:gd name="T18" fmla="*/ 2026 w 2040"/>
                    <a:gd name="T19" fmla="*/ 225 h 8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040" h="827">
                      <a:moveTo>
                        <a:pt x="1020" y="807"/>
                      </a:moveTo>
                      <a:lnTo>
                        <a:pt x="13" y="226"/>
                      </a:lnTo>
                      <a:lnTo>
                        <a:pt x="13" y="0"/>
                      </a:lnTo>
                      <a:lnTo>
                        <a:pt x="0" y="0"/>
                      </a:lnTo>
                      <a:lnTo>
                        <a:pt x="0" y="236"/>
                      </a:lnTo>
                      <a:lnTo>
                        <a:pt x="1020" y="827"/>
                      </a:lnTo>
                      <a:lnTo>
                        <a:pt x="2040" y="236"/>
                      </a:lnTo>
                      <a:lnTo>
                        <a:pt x="2040" y="0"/>
                      </a:lnTo>
                      <a:lnTo>
                        <a:pt x="2026" y="0"/>
                      </a:lnTo>
                      <a:lnTo>
                        <a:pt x="2026" y="225"/>
                      </a:ln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5" tIns="45717" rIns="91435" bIns="45717" numCol="1" anchor="t" anchorCtr="0" compatLnSpc="1"/>
                <a:lstStyle/>
                <a:p>
                  <a:endParaRPr lang="zh-CN" altLang="en-US">
                    <a:latin typeface="思源黑体 CN Normal" panose="020B0400000000000000" pitchFamily="34" charset="-122"/>
                    <a:ea typeface="思源黑体 CN Regular" panose="020B0500000000000000" pitchFamily="34" charset="-122"/>
                    <a:sym typeface="思源黑体 CN Normal" panose="020B0400000000000000" pitchFamily="34" charset="-122"/>
                  </a:endParaRPr>
                </a:p>
              </p:txBody>
            </p:sp>
            <p:sp>
              <p:nvSpPr>
                <p:cNvPr id="24" name="Freeform 8"/>
                <p:cNvSpPr/>
                <p:nvPr/>
              </p:nvSpPr>
              <p:spPr bwMode="auto">
                <a:xfrm>
                  <a:off x="4592638" y="3976688"/>
                  <a:ext cx="3008313" cy="1171575"/>
                </a:xfrm>
                <a:custGeom>
                  <a:avLst/>
                  <a:gdLst>
                    <a:gd name="T0" fmla="*/ 1822 w 1895"/>
                    <a:gd name="T1" fmla="*/ 0 h 738"/>
                    <a:gd name="T2" fmla="*/ 1822 w 1895"/>
                    <a:gd name="T3" fmla="*/ 150 h 738"/>
                    <a:gd name="T4" fmla="*/ 944 w 1895"/>
                    <a:gd name="T5" fmla="*/ 655 h 738"/>
                    <a:gd name="T6" fmla="*/ 66 w 1895"/>
                    <a:gd name="T7" fmla="*/ 150 h 738"/>
                    <a:gd name="T8" fmla="*/ 66 w 1895"/>
                    <a:gd name="T9" fmla="*/ 0 h 738"/>
                    <a:gd name="T10" fmla="*/ 0 w 1895"/>
                    <a:gd name="T11" fmla="*/ 0 h 738"/>
                    <a:gd name="T12" fmla="*/ 0 w 1895"/>
                    <a:gd name="T13" fmla="*/ 192 h 738"/>
                    <a:gd name="T14" fmla="*/ 948 w 1895"/>
                    <a:gd name="T15" fmla="*/ 738 h 738"/>
                    <a:gd name="T16" fmla="*/ 1895 w 1895"/>
                    <a:gd name="T17" fmla="*/ 192 h 738"/>
                    <a:gd name="T18" fmla="*/ 1895 w 1895"/>
                    <a:gd name="T19" fmla="*/ 0 h 738"/>
                    <a:gd name="T20" fmla="*/ 1822 w 1895"/>
                    <a:gd name="T21" fmla="*/ 0 h 7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95" h="738">
                      <a:moveTo>
                        <a:pt x="1822" y="0"/>
                      </a:moveTo>
                      <a:lnTo>
                        <a:pt x="1822" y="150"/>
                      </a:lnTo>
                      <a:lnTo>
                        <a:pt x="944" y="655"/>
                      </a:lnTo>
                      <a:lnTo>
                        <a:pt x="66" y="150"/>
                      </a:lnTo>
                      <a:lnTo>
                        <a:pt x="66" y="0"/>
                      </a:lnTo>
                      <a:lnTo>
                        <a:pt x="0" y="0"/>
                      </a:lnTo>
                      <a:lnTo>
                        <a:pt x="0" y="192"/>
                      </a:lnTo>
                      <a:lnTo>
                        <a:pt x="948" y="738"/>
                      </a:lnTo>
                      <a:lnTo>
                        <a:pt x="1895" y="192"/>
                      </a:lnTo>
                      <a:lnTo>
                        <a:pt x="1895" y="0"/>
                      </a:lnTo>
                      <a:lnTo>
                        <a:pt x="182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35" tIns="45717" rIns="91435" bIns="45717" numCol="1" anchor="t" anchorCtr="0" compatLnSpc="1"/>
                <a:lstStyle/>
                <a:p>
                  <a:endParaRPr lang="zh-CN" altLang="en-US">
                    <a:latin typeface="思源黑体 CN Normal" panose="020B0400000000000000" pitchFamily="34" charset="-122"/>
                    <a:ea typeface="思源黑体 CN Regular" panose="020B0500000000000000" pitchFamily="34" charset="-122"/>
                    <a:sym typeface="思源黑体 CN Normal" panose="020B0400000000000000" pitchFamily="34" charset="-122"/>
                  </a:endParaRPr>
                </a:p>
              </p:txBody>
            </p:sp>
          </p:grpSp>
        </p:grpSp>
      </p:grpSp>
      <p:pic>
        <p:nvPicPr>
          <p:cNvPr id="26" name="图片 25" descr="微信截图_202004141814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1425" y="227965"/>
            <a:ext cx="1120775" cy="532765"/>
          </a:xfrm>
          <a:prstGeom prst="rect">
            <a:avLst/>
          </a:prstGeom>
        </p:spPr>
      </p:pic>
      <p:pic>
        <p:nvPicPr>
          <p:cNvPr id="38" name="图片 37" descr="富农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8415" y="189865"/>
            <a:ext cx="1440815" cy="608965"/>
          </a:xfrm>
          <a:prstGeom prst="rect">
            <a:avLst/>
          </a:prstGeom>
        </p:spPr>
      </p:pic>
      <p:sp>
        <p:nvSpPr>
          <p:cNvPr id="28" name="剪去单角的矩形 27"/>
          <p:cNvSpPr/>
          <p:nvPr/>
        </p:nvSpPr>
        <p:spPr>
          <a:xfrm>
            <a:off x="5955030" y="2477135"/>
            <a:ext cx="3303270" cy="2550795"/>
          </a:xfrm>
          <a:prstGeom prst="snip1Rect">
            <a:avLst/>
          </a:prstGeom>
          <a:solidFill>
            <a:srgbClr val="021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sym typeface="Source Han Sans HW SC"/>
              </a:rPr>
              <a:t> </a:t>
            </a:r>
          </a:p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sym typeface="Source Han Sans HW SC"/>
              </a:rPr>
              <a:t>  ◎ 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HW SC"/>
              </a:rPr>
              <a:t>三</a:t>
            </a:r>
            <a:r>
              <a:rPr lang="zh-CN" altLang="en-US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HW SC"/>
              </a:rPr>
              <a:t>化</a:t>
            </a:r>
            <a:r>
              <a:rPr lang="zh-CN" altLang="en-US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HW SC"/>
              </a:rPr>
              <a:t>三性  分步推进</a:t>
            </a:r>
            <a:endParaRPr lang="zh-CN" altLang="en-US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Source Han Sans HW SC"/>
            </a:endParaRPr>
          </a:p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Source Han Sans HW SC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sym typeface="Source Han Sans HW SC"/>
              </a:rPr>
              <a:t>  ◎ 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ans HW SC"/>
              </a:rPr>
              <a:t>整体规划  分期执行</a:t>
            </a:r>
          </a:p>
        </p:txBody>
      </p:sp>
      <p:sp>
        <p:nvSpPr>
          <p:cNvPr id="104" name="TextBox 7"/>
          <p:cNvSpPr txBox="1"/>
          <p:nvPr/>
        </p:nvSpPr>
        <p:spPr bwMode="auto">
          <a:xfrm>
            <a:off x="6179185" y="2832735"/>
            <a:ext cx="1551940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sym typeface="+mn-ea"/>
              </a:rPr>
              <a:t>设计原则</a:t>
            </a:r>
          </a:p>
        </p:txBody>
      </p:sp>
      <p:sp>
        <p:nvSpPr>
          <p:cNvPr id="4" name="TextBox 7"/>
          <p:cNvSpPr txBox="1"/>
          <p:nvPr/>
        </p:nvSpPr>
        <p:spPr bwMode="auto">
          <a:xfrm>
            <a:off x="1622425" y="227965"/>
            <a:ext cx="196723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sym typeface="+mn-ea"/>
              </a:rPr>
              <a:t>设计原则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标题 5"/>
          <p:cNvSpPr>
            <a:spLocks noGrp="1"/>
          </p:cNvSpPr>
          <p:nvPr/>
        </p:nvSpPr>
        <p:spPr>
          <a:xfrm>
            <a:off x="3661917" y="1097993"/>
            <a:ext cx="4323715" cy="67945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zh-CN" altLang="en-US" sz="2800" b="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+mn-ea"/>
              </a:rPr>
              <a:t>三化</a:t>
            </a:r>
            <a:r>
              <a:rPr lang="zh-CN" altLang="en-US" sz="2800" b="0" dirty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+mn-ea"/>
              </a:rPr>
              <a:t>三性 分步推进</a:t>
            </a:r>
          </a:p>
        </p:txBody>
      </p:sp>
      <p:pic>
        <p:nvPicPr>
          <p:cNvPr id="26" name="图片 25" descr="微信截图_202004141814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1425" y="227965"/>
            <a:ext cx="1120775" cy="532765"/>
          </a:xfrm>
          <a:prstGeom prst="rect">
            <a:avLst/>
          </a:prstGeom>
        </p:spPr>
      </p:pic>
      <p:pic>
        <p:nvPicPr>
          <p:cNvPr id="38" name="图片 37" descr="富农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78415" y="189865"/>
            <a:ext cx="1440815" cy="608965"/>
          </a:xfrm>
          <a:prstGeom prst="rect">
            <a:avLst/>
          </a:prstGeom>
        </p:spPr>
      </p:pic>
      <p:sp>
        <p:nvSpPr>
          <p:cNvPr id="30" name="Freeform 474"/>
          <p:cNvSpPr/>
          <p:nvPr/>
        </p:nvSpPr>
        <p:spPr bwMode="auto">
          <a:xfrm>
            <a:off x="2528570" y="2658744"/>
            <a:ext cx="384175" cy="3013843"/>
          </a:xfrm>
          <a:custGeom>
            <a:avLst/>
            <a:gdLst>
              <a:gd name="T0" fmla="*/ 81 w 121"/>
              <a:gd name="T1" fmla="*/ 583 h 612"/>
              <a:gd name="T2" fmla="*/ 40 w 121"/>
              <a:gd name="T3" fmla="*/ 583 h 612"/>
              <a:gd name="T4" fmla="*/ 12 w 121"/>
              <a:gd name="T5" fmla="*/ 555 h 612"/>
              <a:gd name="T6" fmla="*/ 12 w 121"/>
              <a:gd name="T7" fmla="*/ 57 h 612"/>
              <a:gd name="T8" fmla="*/ 40 w 121"/>
              <a:gd name="T9" fmla="*/ 28 h 612"/>
              <a:gd name="T10" fmla="*/ 81 w 121"/>
              <a:gd name="T11" fmla="*/ 28 h 612"/>
              <a:gd name="T12" fmla="*/ 81 w 121"/>
              <a:gd name="T13" fmla="*/ 45 h 612"/>
              <a:gd name="T14" fmla="*/ 121 w 121"/>
              <a:gd name="T15" fmla="*/ 22 h 612"/>
              <a:gd name="T16" fmla="*/ 81 w 121"/>
              <a:gd name="T17" fmla="*/ 0 h 612"/>
              <a:gd name="T18" fmla="*/ 81 w 121"/>
              <a:gd name="T19" fmla="*/ 16 h 612"/>
              <a:gd name="T20" fmla="*/ 40 w 121"/>
              <a:gd name="T21" fmla="*/ 16 h 612"/>
              <a:gd name="T22" fmla="*/ 0 w 121"/>
              <a:gd name="T23" fmla="*/ 57 h 612"/>
              <a:gd name="T24" fmla="*/ 0 w 121"/>
              <a:gd name="T25" fmla="*/ 555 h 612"/>
              <a:gd name="T26" fmla="*/ 40 w 121"/>
              <a:gd name="T27" fmla="*/ 595 h 612"/>
              <a:gd name="T28" fmla="*/ 81 w 121"/>
              <a:gd name="T29" fmla="*/ 595 h 612"/>
              <a:gd name="T30" fmla="*/ 81 w 121"/>
              <a:gd name="T31" fmla="*/ 612 h 612"/>
              <a:gd name="T32" fmla="*/ 121 w 121"/>
              <a:gd name="T33" fmla="*/ 589 h 612"/>
              <a:gd name="T34" fmla="*/ 81 w 121"/>
              <a:gd name="T35" fmla="*/ 567 h 612"/>
              <a:gd name="T36" fmla="*/ 81 w 121"/>
              <a:gd name="T37" fmla="*/ 583 h 6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21" h="612">
                <a:moveTo>
                  <a:pt x="81" y="583"/>
                </a:moveTo>
                <a:cubicBezTo>
                  <a:pt x="40" y="583"/>
                  <a:pt x="40" y="583"/>
                  <a:pt x="40" y="583"/>
                </a:cubicBezTo>
                <a:cubicBezTo>
                  <a:pt x="24" y="583"/>
                  <a:pt x="12" y="571"/>
                  <a:pt x="12" y="555"/>
                </a:cubicBezTo>
                <a:cubicBezTo>
                  <a:pt x="12" y="57"/>
                  <a:pt x="12" y="57"/>
                  <a:pt x="12" y="57"/>
                </a:cubicBezTo>
                <a:cubicBezTo>
                  <a:pt x="12" y="41"/>
                  <a:pt x="24" y="28"/>
                  <a:pt x="40" y="28"/>
                </a:cubicBezTo>
                <a:cubicBezTo>
                  <a:pt x="81" y="28"/>
                  <a:pt x="81" y="28"/>
                  <a:pt x="81" y="28"/>
                </a:cubicBezTo>
                <a:cubicBezTo>
                  <a:pt x="81" y="45"/>
                  <a:pt x="81" y="45"/>
                  <a:pt x="81" y="45"/>
                </a:cubicBezTo>
                <a:cubicBezTo>
                  <a:pt x="121" y="22"/>
                  <a:pt x="121" y="22"/>
                  <a:pt x="121" y="22"/>
                </a:cubicBezTo>
                <a:cubicBezTo>
                  <a:pt x="81" y="0"/>
                  <a:pt x="81" y="0"/>
                  <a:pt x="81" y="0"/>
                </a:cubicBezTo>
                <a:cubicBezTo>
                  <a:pt x="81" y="16"/>
                  <a:pt x="81" y="16"/>
                  <a:pt x="81" y="16"/>
                </a:cubicBezTo>
                <a:cubicBezTo>
                  <a:pt x="40" y="16"/>
                  <a:pt x="40" y="16"/>
                  <a:pt x="40" y="16"/>
                </a:cubicBezTo>
                <a:cubicBezTo>
                  <a:pt x="18" y="16"/>
                  <a:pt x="0" y="34"/>
                  <a:pt x="0" y="57"/>
                </a:cubicBezTo>
                <a:cubicBezTo>
                  <a:pt x="0" y="555"/>
                  <a:pt x="0" y="555"/>
                  <a:pt x="0" y="555"/>
                </a:cubicBezTo>
                <a:cubicBezTo>
                  <a:pt x="0" y="577"/>
                  <a:pt x="18" y="595"/>
                  <a:pt x="40" y="595"/>
                </a:cubicBezTo>
                <a:cubicBezTo>
                  <a:pt x="81" y="595"/>
                  <a:pt x="81" y="595"/>
                  <a:pt x="81" y="595"/>
                </a:cubicBezTo>
                <a:cubicBezTo>
                  <a:pt x="81" y="612"/>
                  <a:pt x="81" y="612"/>
                  <a:pt x="81" y="612"/>
                </a:cubicBezTo>
                <a:cubicBezTo>
                  <a:pt x="121" y="589"/>
                  <a:pt x="121" y="589"/>
                  <a:pt x="121" y="589"/>
                </a:cubicBezTo>
                <a:cubicBezTo>
                  <a:pt x="81" y="567"/>
                  <a:pt x="81" y="567"/>
                  <a:pt x="81" y="567"/>
                </a:cubicBezTo>
                <a:lnTo>
                  <a:pt x="81" y="583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41" name="Freeform 485"/>
          <p:cNvSpPr/>
          <p:nvPr/>
        </p:nvSpPr>
        <p:spPr bwMode="auto">
          <a:xfrm>
            <a:off x="2973070" y="2411095"/>
            <a:ext cx="1536700" cy="854075"/>
          </a:xfrm>
          <a:custGeom>
            <a:avLst/>
            <a:gdLst>
              <a:gd name="T0" fmla="*/ 468 w 484"/>
              <a:gd name="T1" fmla="*/ 118 h 269"/>
              <a:gd name="T2" fmla="*/ 468 w 484"/>
              <a:gd name="T3" fmla="*/ 151 h 269"/>
              <a:gd name="T4" fmla="*/ 272 w 484"/>
              <a:gd name="T5" fmla="*/ 260 h 269"/>
              <a:gd name="T6" fmla="*/ 212 w 484"/>
              <a:gd name="T7" fmla="*/ 260 h 269"/>
              <a:gd name="T8" fmla="*/ 16 w 484"/>
              <a:gd name="T9" fmla="*/ 151 h 269"/>
              <a:gd name="T10" fmla="*/ 16 w 484"/>
              <a:gd name="T11" fmla="*/ 118 h 269"/>
              <a:gd name="T12" fmla="*/ 212 w 484"/>
              <a:gd name="T13" fmla="*/ 9 h 269"/>
              <a:gd name="T14" fmla="*/ 272 w 484"/>
              <a:gd name="T15" fmla="*/ 9 h 269"/>
              <a:gd name="T16" fmla="*/ 468 w 484"/>
              <a:gd name="T17" fmla="*/ 118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84" h="269">
                <a:moveTo>
                  <a:pt x="468" y="118"/>
                </a:moveTo>
                <a:cubicBezTo>
                  <a:pt x="484" y="127"/>
                  <a:pt x="484" y="142"/>
                  <a:pt x="468" y="151"/>
                </a:cubicBezTo>
                <a:cubicBezTo>
                  <a:pt x="272" y="260"/>
                  <a:pt x="272" y="260"/>
                  <a:pt x="272" y="260"/>
                </a:cubicBezTo>
                <a:cubicBezTo>
                  <a:pt x="256" y="269"/>
                  <a:pt x="229" y="269"/>
                  <a:pt x="212" y="260"/>
                </a:cubicBezTo>
                <a:cubicBezTo>
                  <a:pt x="16" y="151"/>
                  <a:pt x="16" y="151"/>
                  <a:pt x="16" y="151"/>
                </a:cubicBezTo>
                <a:cubicBezTo>
                  <a:pt x="0" y="142"/>
                  <a:pt x="0" y="127"/>
                  <a:pt x="16" y="118"/>
                </a:cubicBezTo>
                <a:cubicBezTo>
                  <a:pt x="212" y="9"/>
                  <a:pt x="212" y="9"/>
                  <a:pt x="212" y="9"/>
                </a:cubicBezTo>
                <a:cubicBezTo>
                  <a:pt x="229" y="0"/>
                  <a:pt x="256" y="0"/>
                  <a:pt x="272" y="9"/>
                </a:cubicBezTo>
                <a:lnTo>
                  <a:pt x="468" y="118"/>
                </a:lnTo>
                <a:close/>
              </a:path>
            </a:pathLst>
          </a:custGeom>
          <a:solidFill>
            <a:schemeClr val="bg2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42" name="Freeform 486"/>
          <p:cNvSpPr/>
          <p:nvPr/>
        </p:nvSpPr>
        <p:spPr bwMode="auto">
          <a:xfrm>
            <a:off x="4490720" y="2642870"/>
            <a:ext cx="0" cy="3175"/>
          </a:xfrm>
          <a:custGeom>
            <a:avLst/>
            <a:gdLst>
              <a:gd name="T0" fmla="*/ 0 h 1"/>
              <a:gd name="T1" fmla="*/ 1 h 1"/>
              <a:gd name="T2" fmla="*/ 0 h 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1">
                <a:moveTo>
                  <a:pt x="0" y="0"/>
                </a:move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43" name="Freeform 487"/>
          <p:cNvSpPr/>
          <p:nvPr/>
        </p:nvSpPr>
        <p:spPr bwMode="auto">
          <a:xfrm>
            <a:off x="4484370" y="2646045"/>
            <a:ext cx="6350" cy="6350"/>
          </a:xfrm>
          <a:custGeom>
            <a:avLst/>
            <a:gdLst>
              <a:gd name="T0" fmla="*/ 0 w 2"/>
              <a:gd name="T1" fmla="*/ 2 h 2"/>
              <a:gd name="T2" fmla="*/ 2 w 2"/>
              <a:gd name="T3" fmla="*/ 0 h 2"/>
              <a:gd name="T4" fmla="*/ 0 w 2"/>
              <a:gd name="T5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2"/>
                </a:moveTo>
                <a:cubicBezTo>
                  <a:pt x="1" y="2"/>
                  <a:pt x="2" y="1"/>
                  <a:pt x="2" y="0"/>
                </a:cubicBezTo>
                <a:cubicBezTo>
                  <a:pt x="2" y="1"/>
                  <a:pt x="1" y="2"/>
                  <a:pt x="0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44" name="Freeform 488"/>
          <p:cNvSpPr/>
          <p:nvPr/>
        </p:nvSpPr>
        <p:spPr bwMode="auto">
          <a:xfrm>
            <a:off x="4490720" y="2639695"/>
            <a:ext cx="3175" cy="3175"/>
          </a:xfrm>
          <a:custGeom>
            <a:avLst/>
            <a:gdLst>
              <a:gd name="T0" fmla="*/ 1 w 1"/>
              <a:gd name="T1" fmla="*/ 0 h 1"/>
              <a:gd name="T2" fmla="*/ 0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1" y="0"/>
                  <a:pt x="1" y="1"/>
                  <a:pt x="0" y="1"/>
                </a:cubicBezTo>
                <a:cubicBezTo>
                  <a:pt x="1" y="1"/>
                  <a:pt x="1" y="0"/>
                  <a:pt x="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45" name="Freeform 489"/>
          <p:cNvSpPr/>
          <p:nvPr/>
        </p:nvSpPr>
        <p:spPr bwMode="auto">
          <a:xfrm>
            <a:off x="4493895" y="2630170"/>
            <a:ext cx="3175" cy="6350"/>
          </a:xfrm>
          <a:custGeom>
            <a:avLst/>
            <a:gdLst>
              <a:gd name="T0" fmla="*/ 1 w 1"/>
              <a:gd name="T1" fmla="*/ 0 h 2"/>
              <a:gd name="T2" fmla="*/ 0 w 1"/>
              <a:gd name="T3" fmla="*/ 2 h 2"/>
              <a:gd name="T4" fmla="*/ 1 w 1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2">
                <a:moveTo>
                  <a:pt x="1" y="0"/>
                </a:moveTo>
                <a:cubicBezTo>
                  <a:pt x="1" y="1"/>
                  <a:pt x="1" y="1"/>
                  <a:pt x="0" y="2"/>
                </a:cubicBezTo>
                <a:cubicBezTo>
                  <a:pt x="1" y="1"/>
                  <a:pt x="1" y="1"/>
                  <a:pt x="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46" name="Freeform 490"/>
          <p:cNvSpPr/>
          <p:nvPr/>
        </p:nvSpPr>
        <p:spPr bwMode="auto">
          <a:xfrm>
            <a:off x="4493895" y="2636520"/>
            <a:ext cx="0" cy="3175"/>
          </a:xfrm>
          <a:custGeom>
            <a:avLst/>
            <a:gdLst>
              <a:gd name="T0" fmla="*/ 0 h 1"/>
              <a:gd name="T1" fmla="*/ 1 h 1"/>
              <a:gd name="T2" fmla="*/ 0 h 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1">
                <a:moveTo>
                  <a:pt x="0" y="0"/>
                </a:moveTo>
                <a:cubicBezTo>
                  <a:pt x="0" y="0"/>
                  <a:pt x="0" y="0"/>
                  <a:pt x="0" y="1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47" name="Freeform 491"/>
          <p:cNvSpPr/>
          <p:nvPr/>
        </p:nvSpPr>
        <p:spPr bwMode="auto">
          <a:xfrm>
            <a:off x="4497070" y="2620645"/>
            <a:ext cx="0" cy="9525"/>
          </a:xfrm>
          <a:custGeom>
            <a:avLst/>
            <a:gdLst>
              <a:gd name="T0" fmla="*/ 2 h 3"/>
              <a:gd name="T1" fmla="*/ 3 h 3"/>
              <a:gd name="T2" fmla="*/ 0 h 3"/>
              <a:gd name="T3" fmla="*/ 2 h 3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</a:cxnLst>
            <a:rect l="0" t="0" r="r" b="b"/>
            <a:pathLst>
              <a:path h="3">
                <a:moveTo>
                  <a:pt x="0" y="2"/>
                </a:moveTo>
                <a:cubicBezTo>
                  <a:pt x="0" y="2"/>
                  <a:pt x="0" y="2"/>
                  <a:pt x="0" y="3"/>
                </a:cubicBezTo>
                <a:cubicBezTo>
                  <a:pt x="0" y="2"/>
                  <a:pt x="0" y="1"/>
                  <a:pt x="0" y="0"/>
                </a:cubicBezTo>
                <a:lnTo>
                  <a:pt x="0" y="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3" name="Freeform 492"/>
          <p:cNvSpPr/>
          <p:nvPr/>
        </p:nvSpPr>
        <p:spPr bwMode="auto">
          <a:xfrm>
            <a:off x="4497070" y="2630170"/>
            <a:ext cx="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4" name="Freeform 493"/>
          <p:cNvSpPr>
            <a:spLocks noEditPoints="1"/>
          </p:cNvSpPr>
          <p:nvPr/>
        </p:nvSpPr>
        <p:spPr bwMode="auto">
          <a:xfrm>
            <a:off x="2998470" y="2195195"/>
            <a:ext cx="1511300" cy="962025"/>
          </a:xfrm>
          <a:custGeom>
            <a:avLst/>
            <a:gdLst>
              <a:gd name="T0" fmla="*/ 476 w 476"/>
              <a:gd name="T1" fmla="*/ 135 h 303"/>
              <a:gd name="T2" fmla="*/ 464 w 476"/>
              <a:gd name="T3" fmla="*/ 118 h 303"/>
              <a:gd name="T4" fmla="*/ 268 w 476"/>
              <a:gd name="T5" fmla="*/ 9 h 303"/>
              <a:gd name="T6" fmla="*/ 208 w 476"/>
              <a:gd name="T7" fmla="*/ 9 h 303"/>
              <a:gd name="T8" fmla="*/ 12 w 476"/>
              <a:gd name="T9" fmla="*/ 118 h 303"/>
              <a:gd name="T10" fmla="*/ 0 w 476"/>
              <a:gd name="T11" fmla="*/ 134 h 303"/>
              <a:gd name="T12" fmla="*/ 0 w 476"/>
              <a:gd name="T13" fmla="*/ 168 h 303"/>
              <a:gd name="T14" fmla="*/ 12 w 476"/>
              <a:gd name="T15" fmla="*/ 185 h 303"/>
              <a:gd name="T16" fmla="*/ 208 w 476"/>
              <a:gd name="T17" fmla="*/ 294 h 303"/>
              <a:gd name="T18" fmla="*/ 268 w 476"/>
              <a:gd name="T19" fmla="*/ 294 h 303"/>
              <a:gd name="T20" fmla="*/ 464 w 476"/>
              <a:gd name="T21" fmla="*/ 185 h 303"/>
              <a:gd name="T22" fmla="*/ 476 w 476"/>
              <a:gd name="T23" fmla="*/ 168 h 303"/>
              <a:gd name="T24" fmla="*/ 476 w 476"/>
              <a:gd name="T25" fmla="*/ 136 h 303"/>
              <a:gd name="T26" fmla="*/ 476 w 476"/>
              <a:gd name="T27" fmla="*/ 137 h 303"/>
              <a:gd name="T28" fmla="*/ 476 w 476"/>
              <a:gd name="T29" fmla="*/ 135 h 303"/>
              <a:gd name="T30" fmla="*/ 475 w 476"/>
              <a:gd name="T31" fmla="*/ 139 h 303"/>
              <a:gd name="T32" fmla="*/ 476 w 476"/>
              <a:gd name="T33" fmla="*/ 137 h 303"/>
              <a:gd name="T34" fmla="*/ 475 w 476"/>
              <a:gd name="T35" fmla="*/ 139 h 303"/>
              <a:gd name="T36" fmla="*/ 472 w 476"/>
              <a:gd name="T37" fmla="*/ 144 h 303"/>
              <a:gd name="T38" fmla="*/ 474 w 476"/>
              <a:gd name="T39" fmla="*/ 142 h 303"/>
              <a:gd name="T40" fmla="*/ 472 w 476"/>
              <a:gd name="T41" fmla="*/ 144 h 303"/>
              <a:gd name="T42" fmla="*/ 474 w 476"/>
              <a:gd name="T43" fmla="*/ 141 h 303"/>
              <a:gd name="T44" fmla="*/ 475 w 476"/>
              <a:gd name="T45" fmla="*/ 140 h 303"/>
              <a:gd name="T46" fmla="*/ 474 w 476"/>
              <a:gd name="T47" fmla="*/ 141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76" h="303">
                <a:moveTo>
                  <a:pt x="476" y="135"/>
                </a:moveTo>
                <a:cubicBezTo>
                  <a:pt x="476" y="129"/>
                  <a:pt x="472" y="122"/>
                  <a:pt x="464" y="118"/>
                </a:cubicBezTo>
                <a:cubicBezTo>
                  <a:pt x="268" y="9"/>
                  <a:pt x="268" y="9"/>
                  <a:pt x="268" y="9"/>
                </a:cubicBezTo>
                <a:cubicBezTo>
                  <a:pt x="252" y="0"/>
                  <a:pt x="225" y="0"/>
                  <a:pt x="208" y="9"/>
                </a:cubicBezTo>
                <a:cubicBezTo>
                  <a:pt x="12" y="118"/>
                  <a:pt x="12" y="118"/>
                  <a:pt x="12" y="118"/>
                </a:cubicBezTo>
                <a:cubicBezTo>
                  <a:pt x="4" y="122"/>
                  <a:pt x="0" y="128"/>
                  <a:pt x="0" y="134"/>
                </a:cubicBezTo>
                <a:cubicBezTo>
                  <a:pt x="0" y="168"/>
                  <a:pt x="0" y="168"/>
                  <a:pt x="0" y="168"/>
                </a:cubicBezTo>
                <a:cubicBezTo>
                  <a:pt x="0" y="174"/>
                  <a:pt x="4" y="181"/>
                  <a:pt x="12" y="185"/>
                </a:cubicBezTo>
                <a:cubicBezTo>
                  <a:pt x="208" y="294"/>
                  <a:pt x="208" y="294"/>
                  <a:pt x="208" y="294"/>
                </a:cubicBezTo>
                <a:cubicBezTo>
                  <a:pt x="225" y="303"/>
                  <a:pt x="252" y="303"/>
                  <a:pt x="268" y="294"/>
                </a:cubicBezTo>
                <a:cubicBezTo>
                  <a:pt x="464" y="185"/>
                  <a:pt x="464" y="185"/>
                  <a:pt x="464" y="185"/>
                </a:cubicBezTo>
                <a:cubicBezTo>
                  <a:pt x="472" y="180"/>
                  <a:pt x="476" y="174"/>
                  <a:pt x="476" y="168"/>
                </a:cubicBezTo>
                <a:cubicBezTo>
                  <a:pt x="476" y="136"/>
                  <a:pt x="476" y="136"/>
                  <a:pt x="476" y="136"/>
                </a:cubicBezTo>
                <a:cubicBezTo>
                  <a:pt x="476" y="136"/>
                  <a:pt x="476" y="136"/>
                  <a:pt x="476" y="137"/>
                </a:cubicBezTo>
                <a:cubicBezTo>
                  <a:pt x="476" y="136"/>
                  <a:pt x="476" y="135"/>
                  <a:pt x="476" y="135"/>
                </a:cubicBezTo>
                <a:close/>
                <a:moveTo>
                  <a:pt x="475" y="139"/>
                </a:moveTo>
                <a:cubicBezTo>
                  <a:pt x="476" y="138"/>
                  <a:pt x="476" y="138"/>
                  <a:pt x="476" y="137"/>
                </a:cubicBezTo>
                <a:cubicBezTo>
                  <a:pt x="476" y="138"/>
                  <a:pt x="476" y="138"/>
                  <a:pt x="475" y="139"/>
                </a:cubicBezTo>
                <a:close/>
                <a:moveTo>
                  <a:pt x="472" y="144"/>
                </a:moveTo>
                <a:cubicBezTo>
                  <a:pt x="473" y="144"/>
                  <a:pt x="474" y="143"/>
                  <a:pt x="474" y="142"/>
                </a:cubicBezTo>
                <a:cubicBezTo>
                  <a:pt x="474" y="143"/>
                  <a:pt x="473" y="144"/>
                  <a:pt x="472" y="144"/>
                </a:cubicBezTo>
                <a:close/>
                <a:moveTo>
                  <a:pt x="474" y="141"/>
                </a:moveTo>
                <a:cubicBezTo>
                  <a:pt x="475" y="141"/>
                  <a:pt x="475" y="140"/>
                  <a:pt x="475" y="140"/>
                </a:cubicBezTo>
                <a:cubicBezTo>
                  <a:pt x="475" y="140"/>
                  <a:pt x="475" y="141"/>
                  <a:pt x="474" y="141"/>
                </a:cubicBezTo>
                <a:close/>
              </a:path>
            </a:pathLst>
          </a:custGeom>
          <a:solidFill>
            <a:srgbClr val="0064B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50" name="Freeform 494"/>
          <p:cNvSpPr/>
          <p:nvPr/>
        </p:nvSpPr>
        <p:spPr bwMode="auto">
          <a:xfrm>
            <a:off x="4497070" y="2620645"/>
            <a:ext cx="0" cy="6350"/>
          </a:xfrm>
          <a:custGeom>
            <a:avLst/>
            <a:gdLst>
              <a:gd name="T0" fmla="*/ 0 h 2"/>
              <a:gd name="T1" fmla="*/ 2 h 2"/>
              <a:gd name="T2" fmla="*/ 1 h 2"/>
              <a:gd name="T3" fmla="*/ 0 h 2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</a:cxnLst>
            <a:rect l="0" t="0" r="r" b="b"/>
            <a:pathLst>
              <a:path h="2">
                <a:moveTo>
                  <a:pt x="0" y="0"/>
                </a:moveTo>
                <a:cubicBezTo>
                  <a:pt x="0" y="2"/>
                  <a:pt x="0" y="2"/>
                  <a:pt x="0" y="2"/>
                </a:cubicBez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0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51" name="Freeform 495"/>
          <p:cNvSpPr/>
          <p:nvPr/>
        </p:nvSpPr>
        <p:spPr bwMode="auto">
          <a:xfrm>
            <a:off x="4617720" y="2766695"/>
            <a:ext cx="3175" cy="3175"/>
          </a:xfrm>
          <a:custGeom>
            <a:avLst/>
            <a:gdLst>
              <a:gd name="T0" fmla="*/ 1 w 1"/>
              <a:gd name="T1" fmla="*/ 0 h 1"/>
              <a:gd name="T2" fmla="*/ 0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1" y="0"/>
                  <a:pt x="1" y="1"/>
                  <a:pt x="0" y="1"/>
                </a:cubicBezTo>
                <a:cubicBezTo>
                  <a:pt x="1" y="1"/>
                  <a:pt x="1" y="0"/>
                  <a:pt x="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52" name="Freeform 496"/>
          <p:cNvSpPr/>
          <p:nvPr/>
        </p:nvSpPr>
        <p:spPr bwMode="auto">
          <a:xfrm>
            <a:off x="4620895" y="2763520"/>
            <a:ext cx="0" cy="3175"/>
          </a:xfrm>
          <a:custGeom>
            <a:avLst/>
            <a:gdLst>
              <a:gd name="T0" fmla="*/ 0 h 1"/>
              <a:gd name="T1" fmla="*/ 1 h 1"/>
              <a:gd name="T2" fmla="*/ 0 h 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1">
                <a:moveTo>
                  <a:pt x="0" y="0"/>
                </a:moveTo>
                <a:cubicBezTo>
                  <a:pt x="0" y="0"/>
                  <a:pt x="0" y="0"/>
                  <a:pt x="0" y="1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53" name="Freeform 497"/>
          <p:cNvSpPr/>
          <p:nvPr/>
        </p:nvSpPr>
        <p:spPr bwMode="auto">
          <a:xfrm>
            <a:off x="4617720" y="2769870"/>
            <a:ext cx="0" cy="3175"/>
          </a:xfrm>
          <a:custGeom>
            <a:avLst/>
            <a:gdLst>
              <a:gd name="T0" fmla="*/ 0 h 1"/>
              <a:gd name="T1" fmla="*/ 1 h 1"/>
              <a:gd name="T2" fmla="*/ 0 h 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1">
                <a:moveTo>
                  <a:pt x="0" y="0"/>
                </a:move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54" name="Freeform 498"/>
          <p:cNvSpPr/>
          <p:nvPr/>
        </p:nvSpPr>
        <p:spPr bwMode="auto">
          <a:xfrm>
            <a:off x="4611370" y="2773045"/>
            <a:ext cx="6350" cy="6350"/>
          </a:xfrm>
          <a:custGeom>
            <a:avLst/>
            <a:gdLst>
              <a:gd name="T0" fmla="*/ 0 w 2"/>
              <a:gd name="T1" fmla="*/ 2 h 2"/>
              <a:gd name="T2" fmla="*/ 2 w 2"/>
              <a:gd name="T3" fmla="*/ 0 h 2"/>
              <a:gd name="T4" fmla="*/ 0 w 2"/>
              <a:gd name="T5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2"/>
                </a:moveTo>
                <a:cubicBezTo>
                  <a:pt x="1" y="2"/>
                  <a:pt x="2" y="1"/>
                  <a:pt x="2" y="0"/>
                </a:cubicBezTo>
                <a:cubicBezTo>
                  <a:pt x="2" y="1"/>
                  <a:pt x="1" y="2"/>
                  <a:pt x="0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55" name="Freeform 499"/>
          <p:cNvSpPr/>
          <p:nvPr/>
        </p:nvSpPr>
        <p:spPr bwMode="auto">
          <a:xfrm>
            <a:off x="4620895" y="2757170"/>
            <a:ext cx="3175" cy="6350"/>
          </a:xfrm>
          <a:custGeom>
            <a:avLst/>
            <a:gdLst>
              <a:gd name="T0" fmla="*/ 1 w 1"/>
              <a:gd name="T1" fmla="*/ 0 h 2"/>
              <a:gd name="T2" fmla="*/ 0 w 1"/>
              <a:gd name="T3" fmla="*/ 2 h 2"/>
              <a:gd name="T4" fmla="*/ 1 w 1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2">
                <a:moveTo>
                  <a:pt x="1" y="0"/>
                </a:moveTo>
                <a:cubicBezTo>
                  <a:pt x="1" y="1"/>
                  <a:pt x="1" y="1"/>
                  <a:pt x="0" y="2"/>
                </a:cubicBezTo>
                <a:cubicBezTo>
                  <a:pt x="1" y="1"/>
                  <a:pt x="1" y="1"/>
                  <a:pt x="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56" name="Freeform 500"/>
          <p:cNvSpPr/>
          <p:nvPr/>
        </p:nvSpPr>
        <p:spPr bwMode="auto">
          <a:xfrm>
            <a:off x="4624070" y="2747645"/>
            <a:ext cx="0" cy="9525"/>
          </a:xfrm>
          <a:custGeom>
            <a:avLst/>
            <a:gdLst>
              <a:gd name="T0" fmla="*/ 2 h 3"/>
              <a:gd name="T1" fmla="*/ 3 h 3"/>
              <a:gd name="T2" fmla="*/ 0 h 3"/>
              <a:gd name="T3" fmla="*/ 2 h 3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</a:cxnLst>
            <a:rect l="0" t="0" r="r" b="b"/>
            <a:pathLst>
              <a:path h="3">
                <a:moveTo>
                  <a:pt x="0" y="2"/>
                </a:moveTo>
                <a:cubicBezTo>
                  <a:pt x="0" y="2"/>
                  <a:pt x="0" y="2"/>
                  <a:pt x="0" y="3"/>
                </a:cubicBezTo>
                <a:cubicBezTo>
                  <a:pt x="0" y="2"/>
                  <a:pt x="0" y="1"/>
                  <a:pt x="0" y="0"/>
                </a:cubicBezTo>
                <a:lnTo>
                  <a:pt x="0" y="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57" name="Freeform 501"/>
          <p:cNvSpPr/>
          <p:nvPr/>
        </p:nvSpPr>
        <p:spPr bwMode="auto">
          <a:xfrm>
            <a:off x="4624070" y="2757170"/>
            <a:ext cx="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60" name="Freeform 504"/>
          <p:cNvSpPr/>
          <p:nvPr/>
        </p:nvSpPr>
        <p:spPr bwMode="auto">
          <a:xfrm>
            <a:off x="2850645" y="5091881"/>
            <a:ext cx="1536700" cy="854075"/>
          </a:xfrm>
          <a:custGeom>
            <a:avLst/>
            <a:gdLst>
              <a:gd name="T0" fmla="*/ 468 w 484"/>
              <a:gd name="T1" fmla="*/ 118 h 269"/>
              <a:gd name="T2" fmla="*/ 468 w 484"/>
              <a:gd name="T3" fmla="*/ 151 h 269"/>
              <a:gd name="T4" fmla="*/ 272 w 484"/>
              <a:gd name="T5" fmla="*/ 260 h 269"/>
              <a:gd name="T6" fmla="*/ 212 w 484"/>
              <a:gd name="T7" fmla="*/ 260 h 269"/>
              <a:gd name="T8" fmla="*/ 16 w 484"/>
              <a:gd name="T9" fmla="*/ 151 h 269"/>
              <a:gd name="T10" fmla="*/ 16 w 484"/>
              <a:gd name="T11" fmla="*/ 118 h 269"/>
              <a:gd name="T12" fmla="*/ 212 w 484"/>
              <a:gd name="T13" fmla="*/ 9 h 269"/>
              <a:gd name="T14" fmla="*/ 272 w 484"/>
              <a:gd name="T15" fmla="*/ 9 h 269"/>
              <a:gd name="T16" fmla="*/ 468 w 484"/>
              <a:gd name="T17" fmla="*/ 118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84" h="269">
                <a:moveTo>
                  <a:pt x="468" y="118"/>
                </a:moveTo>
                <a:cubicBezTo>
                  <a:pt x="484" y="127"/>
                  <a:pt x="484" y="142"/>
                  <a:pt x="468" y="151"/>
                </a:cubicBezTo>
                <a:cubicBezTo>
                  <a:pt x="272" y="260"/>
                  <a:pt x="272" y="260"/>
                  <a:pt x="272" y="260"/>
                </a:cubicBezTo>
                <a:cubicBezTo>
                  <a:pt x="256" y="269"/>
                  <a:pt x="229" y="269"/>
                  <a:pt x="212" y="260"/>
                </a:cubicBezTo>
                <a:cubicBezTo>
                  <a:pt x="16" y="151"/>
                  <a:pt x="16" y="151"/>
                  <a:pt x="16" y="151"/>
                </a:cubicBezTo>
                <a:cubicBezTo>
                  <a:pt x="0" y="142"/>
                  <a:pt x="0" y="127"/>
                  <a:pt x="16" y="118"/>
                </a:cubicBezTo>
                <a:cubicBezTo>
                  <a:pt x="212" y="9"/>
                  <a:pt x="212" y="9"/>
                  <a:pt x="212" y="9"/>
                </a:cubicBezTo>
                <a:cubicBezTo>
                  <a:pt x="229" y="0"/>
                  <a:pt x="256" y="0"/>
                  <a:pt x="272" y="9"/>
                </a:cubicBezTo>
                <a:lnTo>
                  <a:pt x="468" y="118"/>
                </a:lnTo>
                <a:close/>
              </a:path>
            </a:pathLst>
          </a:custGeom>
          <a:solidFill>
            <a:schemeClr val="bg2">
              <a:alpha val="1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61" name="Freeform 505"/>
          <p:cNvSpPr/>
          <p:nvPr/>
        </p:nvSpPr>
        <p:spPr bwMode="auto">
          <a:xfrm>
            <a:off x="4490720" y="4443095"/>
            <a:ext cx="0" cy="3175"/>
          </a:xfrm>
          <a:custGeom>
            <a:avLst/>
            <a:gdLst>
              <a:gd name="T0" fmla="*/ 0 h 1"/>
              <a:gd name="T1" fmla="*/ 1 h 1"/>
              <a:gd name="T2" fmla="*/ 0 h 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1">
                <a:moveTo>
                  <a:pt x="0" y="0"/>
                </a:move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62" name="Freeform 506"/>
          <p:cNvSpPr/>
          <p:nvPr/>
        </p:nvSpPr>
        <p:spPr bwMode="auto">
          <a:xfrm>
            <a:off x="4490720" y="4439920"/>
            <a:ext cx="3175" cy="3175"/>
          </a:xfrm>
          <a:custGeom>
            <a:avLst/>
            <a:gdLst>
              <a:gd name="T0" fmla="*/ 1 w 1"/>
              <a:gd name="T1" fmla="*/ 0 h 1"/>
              <a:gd name="T2" fmla="*/ 0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1" y="0"/>
                  <a:pt x="1" y="1"/>
                  <a:pt x="0" y="1"/>
                </a:cubicBezTo>
                <a:cubicBezTo>
                  <a:pt x="1" y="1"/>
                  <a:pt x="1" y="0"/>
                  <a:pt x="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63" name="Freeform 507"/>
          <p:cNvSpPr/>
          <p:nvPr/>
        </p:nvSpPr>
        <p:spPr bwMode="auto">
          <a:xfrm>
            <a:off x="4484370" y="4446270"/>
            <a:ext cx="6350" cy="6350"/>
          </a:xfrm>
          <a:custGeom>
            <a:avLst/>
            <a:gdLst>
              <a:gd name="T0" fmla="*/ 0 w 2"/>
              <a:gd name="T1" fmla="*/ 2 h 2"/>
              <a:gd name="T2" fmla="*/ 2 w 2"/>
              <a:gd name="T3" fmla="*/ 0 h 2"/>
              <a:gd name="T4" fmla="*/ 0 w 2"/>
              <a:gd name="T5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2"/>
                </a:moveTo>
                <a:cubicBezTo>
                  <a:pt x="1" y="1"/>
                  <a:pt x="2" y="1"/>
                  <a:pt x="2" y="0"/>
                </a:cubicBezTo>
                <a:cubicBezTo>
                  <a:pt x="2" y="1"/>
                  <a:pt x="1" y="1"/>
                  <a:pt x="0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64" name="Freeform 508"/>
          <p:cNvSpPr/>
          <p:nvPr/>
        </p:nvSpPr>
        <p:spPr bwMode="auto">
          <a:xfrm>
            <a:off x="4493895" y="4436745"/>
            <a:ext cx="0" cy="3175"/>
          </a:xfrm>
          <a:custGeom>
            <a:avLst/>
            <a:gdLst>
              <a:gd name="T0" fmla="*/ 0 h 1"/>
              <a:gd name="T1" fmla="*/ 1 h 1"/>
              <a:gd name="T2" fmla="*/ 0 h 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1">
                <a:moveTo>
                  <a:pt x="0" y="0"/>
                </a:moveTo>
                <a:cubicBezTo>
                  <a:pt x="0" y="0"/>
                  <a:pt x="0" y="0"/>
                  <a:pt x="0" y="1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65" name="Freeform 509"/>
          <p:cNvSpPr/>
          <p:nvPr/>
        </p:nvSpPr>
        <p:spPr bwMode="auto">
          <a:xfrm>
            <a:off x="4497070" y="4420870"/>
            <a:ext cx="0" cy="9525"/>
          </a:xfrm>
          <a:custGeom>
            <a:avLst/>
            <a:gdLst>
              <a:gd name="T0" fmla="*/ 1 h 3"/>
              <a:gd name="T1" fmla="*/ 3 h 3"/>
              <a:gd name="T2" fmla="*/ 0 h 3"/>
              <a:gd name="T3" fmla="*/ 1 h 3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</a:cxnLst>
            <a:rect l="0" t="0" r="r" b="b"/>
            <a:pathLst>
              <a:path h="3">
                <a:moveTo>
                  <a:pt x="0" y="1"/>
                </a:moveTo>
                <a:cubicBezTo>
                  <a:pt x="0" y="2"/>
                  <a:pt x="0" y="2"/>
                  <a:pt x="0" y="3"/>
                </a:cubicBezTo>
                <a:cubicBezTo>
                  <a:pt x="0" y="2"/>
                  <a:pt x="0" y="1"/>
                  <a:pt x="0" y="0"/>
                </a:cubicBezTo>
                <a:lnTo>
                  <a:pt x="0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66" name="Freeform 510"/>
          <p:cNvSpPr/>
          <p:nvPr/>
        </p:nvSpPr>
        <p:spPr bwMode="auto">
          <a:xfrm>
            <a:off x="4493895" y="4430395"/>
            <a:ext cx="3175" cy="6350"/>
          </a:xfrm>
          <a:custGeom>
            <a:avLst/>
            <a:gdLst>
              <a:gd name="T0" fmla="*/ 1 w 1"/>
              <a:gd name="T1" fmla="*/ 0 h 2"/>
              <a:gd name="T2" fmla="*/ 0 w 1"/>
              <a:gd name="T3" fmla="*/ 2 h 2"/>
              <a:gd name="T4" fmla="*/ 1 w 1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2">
                <a:moveTo>
                  <a:pt x="1" y="0"/>
                </a:moveTo>
                <a:cubicBezTo>
                  <a:pt x="1" y="1"/>
                  <a:pt x="1" y="1"/>
                  <a:pt x="0" y="2"/>
                </a:cubicBezTo>
                <a:cubicBezTo>
                  <a:pt x="1" y="1"/>
                  <a:pt x="1" y="1"/>
                  <a:pt x="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5" name="Freeform 511"/>
          <p:cNvSpPr/>
          <p:nvPr/>
        </p:nvSpPr>
        <p:spPr bwMode="auto">
          <a:xfrm>
            <a:off x="4497070" y="4430395"/>
            <a:ext cx="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6" name="Freeform 512"/>
          <p:cNvSpPr/>
          <p:nvPr/>
        </p:nvSpPr>
        <p:spPr bwMode="auto">
          <a:xfrm>
            <a:off x="4497070" y="4420870"/>
            <a:ext cx="0" cy="3175"/>
          </a:xfrm>
          <a:custGeom>
            <a:avLst/>
            <a:gdLst>
              <a:gd name="T0" fmla="*/ 0 h 1"/>
              <a:gd name="T1" fmla="*/ 1 h 1"/>
              <a:gd name="T2" fmla="*/ 0 h 1"/>
              <a:gd name="T3" fmla="*/ 0 h 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</a:cxnLst>
            <a:rect l="0" t="0" r="r" b="b"/>
            <a:pathLst>
              <a:path h="1">
                <a:moveTo>
                  <a:pt x="0" y="0"/>
                </a:move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7" name="Freeform 513"/>
          <p:cNvSpPr>
            <a:spLocks noEditPoints="1"/>
          </p:cNvSpPr>
          <p:nvPr/>
        </p:nvSpPr>
        <p:spPr bwMode="auto">
          <a:xfrm>
            <a:off x="3080126" y="5065395"/>
            <a:ext cx="1511300" cy="962025"/>
          </a:xfrm>
          <a:custGeom>
            <a:avLst/>
            <a:gdLst>
              <a:gd name="T0" fmla="*/ 476 w 476"/>
              <a:gd name="T1" fmla="*/ 134 h 303"/>
              <a:gd name="T2" fmla="*/ 464 w 476"/>
              <a:gd name="T3" fmla="*/ 118 h 303"/>
              <a:gd name="T4" fmla="*/ 268 w 476"/>
              <a:gd name="T5" fmla="*/ 9 h 303"/>
              <a:gd name="T6" fmla="*/ 208 w 476"/>
              <a:gd name="T7" fmla="*/ 9 h 303"/>
              <a:gd name="T8" fmla="*/ 12 w 476"/>
              <a:gd name="T9" fmla="*/ 118 h 303"/>
              <a:gd name="T10" fmla="*/ 0 w 476"/>
              <a:gd name="T11" fmla="*/ 134 h 303"/>
              <a:gd name="T12" fmla="*/ 0 w 476"/>
              <a:gd name="T13" fmla="*/ 168 h 303"/>
              <a:gd name="T14" fmla="*/ 12 w 476"/>
              <a:gd name="T15" fmla="*/ 185 h 303"/>
              <a:gd name="T16" fmla="*/ 208 w 476"/>
              <a:gd name="T17" fmla="*/ 294 h 303"/>
              <a:gd name="T18" fmla="*/ 268 w 476"/>
              <a:gd name="T19" fmla="*/ 294 h 303"/>
              <a:gd name="T20" fmla="*/ 464 w 476"/>
              <a:gd name="T21" fmla="*/ 185 h 303"/>
              <a:gd name="T22" fmla="*/ 476 w 476"/>
              <a:gd name="T23" fmla="*/ 168 h 303"/>
              <a:gd name="T24" fmla="*/ 476 w 476"/>
              <a:gd name="T25" fmla="*/ 135 h 303"/>
              <a:gd name="T26" fmla="*/ 476 w 476"/>
              <a:gd name="T27" fmla="*/ 137 h 303"/>
              <a:gd name="T28" fmla="*/ 476 w 476"/>
              <a:gd name="T29" fmla="*/ 134 h 303"/>
              <a:gd name="T30" fmla="*/ 475 w 476"/>
              <a:gd name="T31" fmla="*/ 139 h 303"/>
              <a:gd name="T32" fmla="*/ 476 w 476"/>
              <a:gd name="T33" fmla="*/ 137 h 303"/>
              <a:gd name="T34" fmla="*/ 475 w 476"/>
              <a:gd name="T35" fmla="*/ 139 h 303"/>
              <a:gd name="T36" fmla="*/ 472 w 476"/>
              <a:gd name="T37" fmla="*/ 144 h 303"/>
              <a:gd name="T38" fmla="*/ 474 w 476"/>
              <a:gd name="T39" fmla="*/ 142 h 303"/>
              <a:gd name="T40" fmla="*/ 472 w 476"/>
              <a:gd name="T41" fmla="*/ 144 h 303"/>
              <a:gd name="T42" fmla="*/ 474 w 476"/>
              <a:gd name="T43" fmla="*/ 141 h 303"/>
              <a:gd name="T44" fmla="*/ 475 w 476"/>
              <a:gd name="T45" fmla="*/ 140 h 303"/>
              <a:gd name="T46" fmla="*/ 474 w 476"/>
              <a:gd name="T47" fmla="*/ 141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76" h="303">
                <a:moveTo>
                  <a:pt x="476" y="134"/>
                </a:moveTo>
                <a:cubicBezTo>
                  <a:pt x="476" y="128"/>
                  <a:pt x="472" y="122"/>
                  <a:pt x="464" y="118"/>
                </a:cubicBezTo>
                <a:cubicBezTo>
                  <a:pt x="268" y="9"/>
                  <a:pt x="268" y="9"/>
                  <a:pt x="268" y="9"/>
                </a:cubicBezTo>
                <a:cubicBezTo>
                  <a:pt x="252" y="0"/>
                  <a:pt x="225" y="0"/>
                  <a:pt x="208" y="9"/>
                </a:cubicBezTo>
                <a:cubicBezTo>
                  <a:pt x="12" y="118"/>
                  <a:pt x="12" y="118"/>
                  <a:pt x="12" y="118"/>
                </a:cubicBezTo>
                <a:cubicBezTo>
                  <a:pt x="4" y="122"/>
                  <a:pt x="0" y="128"/>
                  <a:pt x="0" y="134"/>
                </a:cubicBezTo>
                <a:cubicBezTo>
                  <a:pt x="0" y="168"/>
                  <a:pt x="0" y="168"/>
                  <a:pt x="0" y="168"/>
                </a:cubicBezTo>
                <a:cubicBezTo>
                  <a:pt x="0" y="174"/>
                  <a:pt x="4" y="180"/>
                  <a:pt x="12" y="185"/>
                </a:cubicBezTo>
                <a:cubicBezTo>
                  <a:pt x="208" y="294"/>
                  <a:pt x="208" y="294"/>
                  <a:pt x="208" y="294"/>
                </a:cubicBezTo>
                <a:cubicBezTo>
                  <a:pt x="225" y="303"/>
                  <a:pt x="252" y="303"/>
                  <a:pt x="268" y="294"/>
                </a:cubicBezTo>
                <a:cubicBezTo>
                  <a:pt x="464" y="185"/>
                  <a:pt x="464" y="185"/>
                  <a:pt x="464" y="185"/>
                </a:cubicBezTo>
                <a:cubicBezTo>
                  <a:pt x="472" y="180"/>
                  <a:pt x="476" y="174"/>
                  <a:pt x="476" y="168"/>
                </a:cubicBezTo>
                <a:cubicBezTo>
                  <a:pt x="476" y="135"/>
                  <a:pt x="476" y="135"/>
                  <a:pt x="476" y="135"/>
                </a:cubicBezTo>
                <a:cubicBezTo>
                  <a:pt x="476" y="136"/>
                  <a:pt x="476" y="136"/>
                  <a:pt x="476" y="137"/>
                </a:cubicBezTo>
                <a:cubicBezTo>
                  <a:pt x="476" y="136"/>
                  <a:pt x="476" y="135"/>
                  <a:pt x="476" y="134"/>
                </a:cubicBezTo>
                <a:close/>
                <a:moveTo>
                  <a:pt x="475" y="139"/>
                </a:moveTo>
                <a:cubicBezTo>
                  <a:pt x="476" y="138"/>
                  <a:pt x="476" y="138"/>
                  <a:pt x="476" y="137"/>
                </a:cubicBezTo>
                <a:cubicBezTo>
                  <a:pt x="476" y="138"/>
                  <a:pt x="476" y="138"/>
                  <a:pt x="475" y="139"/>
                </a:cubicBezTo>
                <a:close/>
                <a:moveTo>
                  <a:pt x="472" y="144"/>
                </a:moveTo>
                <a:cubicBezTo>
                  <a:pt x="473" y="143"/>
                  <a:pt x="474" y="143"/>
                  <a:pt x="474" y="142"/>
                </a:cubicBezTo>
                <a:cubicBezTo>
                  <a:pt x="474" y="143"/>
                  <a:pt x="473" y="143"/>
                  <a:pt x="472" y="144"/>
                </a:cubicBezTo>
                <a:close/>
                <a:moveTo>
                  <a:pt x="474" y="141"/>
                </a:moveTo>
                <a:cubicBezTo>
                  <a:pt x="475" y="141"/>
                  <a:pt x="475" y="140"/>
                  <a:pt x="475" y="140"/>
                </a:cubicBezTo>
                <a:cubicBezTo>
                  <a:pt x="475" y="140"/>
                  <a:pt x="475" y="141"/>
                  <a:pt x="474" y="141"/>
                </a:cubicBezTo>
                <a:close/>
              </a:path>
            </a:pathLst>
          </a:custGeom>
          <a:solidFill>
            <a:srgbClr val="0064B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8" name="Freeform 514"/>
          <p:cNvSpPr/>
          <p:nvPr/>
        </p:nvSpPr>
        <p:spPr bwMode="auto">
          <a:xfrm>
            <a:off x="4617720" y="4566920"/>
            <a:ext cx="3175" cy="3175"/>
          </a:xfrm>
          <a:custGeom>
            <a:avLst/>
            <a:gdLst>
              <a:gd name="T0" fmla="*/ 1 w 1"/>
              <a:gd name="T1" fmla="*/ 0 h 1"/>
              <a:gd name="T2" fmla="*/ 0 w 1"/>
              <a:gd name="T3" fmla="*/ 1 h 1"/>
              <a:gd name="T4" fmla="*/ 1 w 1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1" y="0"/>
                  <a:pt x="1" y="1"/>
                  <a:pt x="0" y="1"/>
                </a:cubicBezTo>
                <a:cubicBezTo>
                  <a:pt x="1" y="1"/>
                  <a:pt x="1" y="0"/>
                  <a:pt x="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9" name="Freeform 515"/>
          <p:cNvSpPr/>
          <p:nvPr/>
        </p:nvSpPr>
        <p:spPr bwMode="auto">
          <a:xfrm>
            <a:off x="4617720" y="4570095"/>
            <a:ext cx="0" cy="3175"/>
          </a:xfrm>
          <a:custGeom>
            <a:avLst/>
            <a:gdLst>
              <a:gd name="T0" fmla="*/ 0 h 1"/>
              <a:gd name="T1" fmla="*/ 1 h 1"/>
              <a:gd name="T2" fmla="*/ 0 h 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1">
                <a:moveTo>
                  <a:pt x="0" y="0"/>
                </a:moveTo>
                <a:cubicBezTo>
                  <a:pt x="0" y="1"/>
                  <a:pt x="0" y="1"/>
                  <a:pt x="0" y="1"/>
                </a:cubicBezTo>
                <a:cubicBezTo>
                  <a:pt x="0" y="1"/>
                  <a:pt x="0" y="1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10" name="Freeform 516"/>
          <p:cNvSpPr/>
          <p:nvPr/>
        </p:nvSpPr>
        <p:spPr bwMode="auto">
          <a:xfrm>
            <a:off x="4611370" y="4573270"/>
            <a:ext cx="6350" cy="6350"/>
          </a:xfrm>
          <a:custGeom>
            <a:avLst/>
            <a:gdLst>
              <a:gd name="T0" fmla="*/ 0 w 2"/>
              <a:gd name="T1" fmla="*/ 2 h 2"/>
              <a:gd name="T2" fmla="*/ 2 w 2"/>
              <a:gd name="T3" fmla="*/ 0 h 2"/>
              <a:gd name="T4" fmla="*/ 0 w 2"/>
              <a:gd name="T5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" h="2">
                <a:moveTo>
                  <a:pt x="0" y="2"/>
                </a:moveTo>
                <a:cubicBezTo>
                  <a:pt x="1" y="1"/>
                  <a:pt x="2" y="1"/>
                  <a:pt x="2" y="0"/>
                </a:cubicBezTo>
                <a:cubicBezTo>
                  <a:pt x="2" y="1"/>
                  <a:pt x="1" y="1"/>
                  <a:pt x="0" y="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11" name="Freeform 517"/>
          <p:cNvSpPr/>
          <p:nvPr/>
        </p:nvSpPr>
        <p:spPr bwMode="auto">
          <a:xfrm>
            <a:off x="4624070" y="4557395"/>
            <a:ext cx="0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12" name="Freeform 518"/>
          <p:cNvSpPr/>
          <p:nvPr/>
        </p:nvSpPr>
        <p:spPr bwMode="auto">
          <a:xfrm>
            <a:off x="4624070" y="4547870"/>
            <a:ext cx="0" cy="9525"/>
          </a:xfrm>
          <a:custGeom>
            <a:avLst/>
            <a:gdLst>
              <a:gd name="T0" fmla="*/ 1 h 3"/>
              <a:gd name="T1" fmla="*/ 3 h 3"/>
              <a:gd name="T2" fmla="*/ 0 h 3"/>
              <a:gd name="T3" fmla="*/ 1 h 3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</a:cxnLst>
            <a:rect l="0" t="0" r="r" b="b"/>
            <a:pathLst>
              <a:path h="3">
                <a:moveTo>
                  <a:pt x="0" y="1"/>
                </a:moveTo>
                <a:cubicBezTo>
                  <a:pt x="0" y="2"/>
                  <a:pt x="0" y="2"/>
                  <a:pt x="0" y="3"/>
                </a:cubicBezTo>
                <a:cubicBezTo>
                  <a:pt x="0" y="2"/>
                  <a:pt x="0" y="1"/>
                  <a:pt x="0" y="0"/>
                </a:cubicBezTo>
                <a:lnTo>
                  <a:pt x="0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13" name="Freeform 519"/>
          <p:cNvSpPr/>
          <p:nvPr/>
        </p:nvSpPr>
        <p:spPr bwMode="auto">
          <a:xfrm>
            <a:off x="4620895" y="4557395"/>
            <a:ext cx="3175" cy="6350"/>
          </a:xfrm>
          <a:custGeom>
            <a:avLst/>
            <a:gdLst>
              <a:gd name="T0" fmla="*/ 1 w 1"/>
              <a:gd name="T1" fmla="*/ 0 h 2"/>
              <a:gd name="T2" fmla="*/ 0 w 1"/>
              <a:gd name="T3" fmla="*/ 2 h 2"/>
              <a:gd name="T4" fmla="*/ 1 w 1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2">
                <a:moveTo>
                  <a:pt x="1" y="0"/>
                </a:moveTo>
                <a:cubicBezTo>
                  <a:pt x="1" y="1"/>
                  <a:pt x="1" y="1"/>
                  <a:pt x="0" y="2"/>
                </a:cubicBezTo>
                <a:cubicBezTo>
                  <a:pt x="1" y="1"/>
                  <a:pt x="1" y="1"/>
                  <a:pt x="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76" name="Freeform 520"/>
          <p:cNvSpPr/>
          <p:nvPr/>
        </p:nvSpPr>
        <p:spPr bwMode="auto">
          <a:xfrm>
            <a:off x="4620895" y="4563745"/>
            <a:ext cx="0" cy="3175"/>
          </a:xfrm>
          <a:custGeom>
            <a:avLst/>
            <a:gdLst>
              <a:gd name="T0" fmla="*/ 0 h 1"/>
              <a:gd name="T1" fmla="*/ 1 h 1"/>
              <a:gd name="T2" fmla="*/ 0 h 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1">
                <a:moveTo>
                  <a:pt x="0" y="0"/>
                </a:moveTo>
                <a:cubicBezTo>
                  <a:pt x="0" y="0"/>
                  <a:pt x="0" y="0"/>
                  <a:pt x="0" y="1"/>
                </a:cubicBezTo>
                <a:cubicBezTo>
                  <a:pt x="0" y="0"/>
                  <a:pt x="0" y="0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79" name="Freeform 523"/>
          <p:cNvSpPr/>
          <p:nvPr/>
        </p:nvSpPr>
        <p:spPr bwMode="auto">
          <a:xfrm>
            <a:off x="2985770" y="2620645"/>
            <a:ext cx="1511300" cy="536575"/>
          </a:xfrm>
          <a:custGeom>
            <a:avLst/>
            <a:gdLst>
              <a:gd name="T0" fmla="*/ 476 w 476"/>
              <a:gd name="T1" fmla="*/ 0 h 169"/>
              <a:gd name="T2" fmla="*/ 464 w 476"/>
              <a:gd name="T3" fmla="*/ 17 h 169"/>
              <a:gd name="T4" fmla="*/ 268 w 476"/>
              <a:gd name="T5" fmla="*/ 126 h 169"/>
              <a:gd name="T6" fmla="*/ 208 w 476"/>
              <a:gd name="T7" fmla="*/ 126 h 169"/>
              <a:gd name="T8" fmla="*/ 12 w 476"/>
              <a:gd name="T9" fmla="*/ 17 h 169"/>
              <a:gd name="T10" fmla="*/ 0 w 476"/>
              <a:gd name="T11" fmla="*/ 0 h 169"/>
              <a:gd name="T12" fmla="*/ 0 w 476"/>
              <a:gd name="T13" fmla="*/ 34 h 169"/>
              <a:gd name="T14" fmla="*/ 12 w 476"/>
              <a:gd name="T15" fmla="*/ 51 h 169"/>
              <a:gd name="T16" fmla="*/ 208 w 476"/>
              <a:gd name="T17" fmla="*/ 160 h 169"/>
              <a:gd name="T18" fmla="*/ 268 w 476"/>
              <a:gd name="T19" fmla="*/ 160 h 169"/>
              <a:gd name="T20" fmla="*/ 464 w 476"/>
              <a:gd name="T21" fmla="*/ 51 h 169"/>
              <a:gd name="T22" fmla="*/ 476 w 476"/>
              <a:gd name="T23" fmla="*/ 34 h 169"/>
              <a:gd name="T24" fmla="*/ 476 w 476"/>
              <a:gd name="T25" fmla="*/ 0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76" h="169">
                <a:moveTo>
                  <a:pt x="476" y="0"/>
                </a:moveTo>
                <a:cubicBezTo>
                  <a:pt x="476" y="6"/>
                  <a:pt x="472" y="12"/>
                  <a:pt x="464" y="17"/>
                </a:cubicBezTo>
                <a:cubicBezTo>
                  <a:pt x="268" y="126"/>
                  <a:pt x="268" y="126"/>
                  <a:pt x="268" y="126"/>
                </a:cubicBezTo>
                <a:cubicBezTo>
                  <a:pt x="252" y="135"/>
                  <a:pt x="225" y="135"/>
                  <a:pt x="208" y="126"/>
                </a:cubicBezTo>
                <a:cubicBezTo>
                  <a:pt x="12" y="17"/>
                  <a:pt x="12" y="17"/>
                  <a:pt x="12" y="17"/>
                </a:cubicBezTo>
                <a:cubicBezTo>
                  <a:pt x="4" y="12"/>
                  <a:pt x="0" y="6"/>
                  <a:pt x="0" y="0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40"/>
                  <a:pt x="4" y="47"/>
                  <a:pt x="12" y="51"/>
                </a:cubicBezTo>
                <a:cubicBezTo>
                  <a:pt x="208" y="160"/>
                  <a:pt x="208" y="160"/>
                  <a:pt x="208" y="160"/>
                </a:cubicBezTo>
                <a:cubicBezTo>
                  <a:pt x="225" y="169"/>
                  <a:pt x="252" y="169"/>
                  <a:pt x="268" y="160"/>
                </a:cubicBezTo>
                <a:cubicBezTo>
                  <a:pt x="464" y="51"/>
                  <a:pt x="464" y="51"/>
                  <a:pt x="464" y="51"/>
                </a:cubicBezTo>
                <a:cubicBezTo>
                  <a:pt x="472" y="46"/>
                  <a:pt x="476" y="40"/>
                  <a:pt x="476" y="34"/>
                </a:cubicBezTo>
                <a:lnTo>
                  <a:pt x="476" y="0"/>
                </a:lnTo>
                <a:close/>
              </a:path>
            </a:pathLst>
          </a:custGeom>
          <a:solidFill>
            <a:schemeClr val="tx1">
              <a:alpha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81" name="Freeform 525"/>
          <p:cNvSpPr/>
          <p:nvPr/>
        </p:nvSpPr>
        <p:spPr bwMode="auto">
          <a:xfrm>
            <a:off x="2985770" y="4420870"/>
            <a:ext cx="1511300" cy="536575"/>
          </a:xfrm>
          <a:custGeom>
            <a:avLst/>
            <a:gdLst>
              <a:gd name="T0" fmla="*/ 476 w 476"/>
              <a:gd name="T1" fmla="*/ 0 h 169"/>
              <a:gd name="T2" fmla="*/ 464 w 476"/>
              <a:gd name="T3" fmla="*/ 17 h 169"/>
              <a:gd name="T4" fmla="*/ 268 w 476"/>
              <a:gd name="T5" fmla="*/ 126 h 169"/>
              <a:gd name="T6" fmla="*/ 208 w 476"/>
              <a:gd name="T7" fmla="*/ 126 h 169"/>
              <a:gd name="T8" fmla="*/ 12 w 476"/>
              <a:gd name="T9" fmla="*/ 17 h 169"/>
              <a:gd name="T10" fmla="*/ 0 w 476"/>
              <a:gd name="T11" fmla="*/ 0 h 169"/>
              <a:gd name="T12" fmla="*/ 0 w 476"/>
              <a:gd name="T13" fmla="*/ 34 h 169"/>
              <a:gd name="T14" fmla="*/ 12 w 476"/>
              <a:gd name="T15" fmla="*/ 51 h 169"/>
              <a:gd name="T16" fmla="*/ 208 w 476"/>
              <a:gd name="T17" fmla="*/ 160 h 169"/>
              <a:gd name="T18" fmla="*/ 268 w 476"/>
              <a:gd name="T19" fmla="*/ 160 h 169"/>
              <a:gd name="T20" fmla="*/ 464 w 476"/>
              <a:gd name="T21" fmla="*/ 51 h 169"/>
              <a:gd name="T22" fmla="*/ 476 w 476"/>
              <a:gd name="T23" fmla="*/ 34 h 169"/>
              <a:gd name="T24" fmla="*/ 476 w 476"/>
              <a:gd name="T25" fmla="*/ 0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76" h="169">
                <a:moveTo>
                  <a:pt x="476" y="0"/>
                </a:moveTo>
                <a:cubicBezTo>
                  <a:pt x="476" y="6"/>
                  <a:pt x="472" y="12"/>
                  <a:pt x="464" y="17"/>
                </a:cubicBezTo>
                <a:cubicBezTo>
                  <a:pt x="268" y="126"/>
                  <a:pt x="268" y="126"/>
                  <a:pt x="268" y="126"/>
                </a:cubicBezTo>
                <a:cubicBezTo>
                  <a:pt x="252" y="135"/>
                  <a:pt x="225" y="135"/>
                  <a:pt x="208" y="126"/>
                </a:cubicBezTo>
                <a:cubicBezTo>
                  <a:pt x="12" y="17"/>
                  <a:pt x="12" y="17"/>
                  <a:pt x="12" y="17"/>
                </a:cubicBezTo>
                <a:cubicBezTo>
                  <a:pt x="4" y="12"/>
                  <a:pt x="0" y="6"/>
                  <a:pt x="0" y="0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40"/>
                  <a:pt x="4" y="46"/>
                  <a:pt x="12" y="51"/>
                </a:cubicBezTo>
                <a:cubicBezTo>
                  <a:pt x="208" y="160"/>
                  <a:pt x="208" y="160"/>
                  <a:pt x="208" y="160"/>
                </a:cubicBezTo>
                <a:cubicBezTo>
                  <a:pt x="225" y="169"/>
                  <a:pt x="252" y="169"/>
                  <a:pt x="268" y="160"/>
                </a:cubicBezTo>
                <a:cubicBezTo>
                  <a:pt x="464" y="51"/>
                  <a:pt x="464" y="51"/>
                  <a:pt x="464" y="51"/>
                </a:cubicBezTo>
                <a:cubicBezTo>
                  <a:pt x="472" y="46"/>
                  <a:pt x="476" y="40"/>
                  <a:pt x="476" y="34"/>
                </a:cubicBezTo>
                <a:lnTo>
                  <a:pt x="476" y="0"/>
                </a:lnTo>
                <a:close/>
              </a:path>
            </a:pathLst>
          </a:custGeom>
          <a:solidFill>
            <a:schemeClr val="tx1">
              <a:alpha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14" name="TextBox 8"/>
          <p:cNvSpPr txBox="1"/>
          <p:nvPr/>
        </p:nvSpPr>
        <p:spPr>
          <a:xfrm>
            <a:off x="3199764" y="4051300"/>
            <a:ext cx="1026795" cy="307340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Noto Sans S Chinese" panose="020F0502020204030204"/>
                <a:cs typeface="+mn-ea"/>
                <a:sym typeface="Noto Sans S Chinese" panose="020F0502020204030204"/>
              </a:rPr>
              <a:t>数字化</a:t>
            </a:r>
          </a:p>
        </p:txBody>
      </p:sp>
      <p:sp>
        <p:nvSpPr>
          <p:cNvPr id="15" name="TextBox 9"/>
          <p:cNvSpPr txBox="1"/>
          <p:nvPr/>
        </p:nvSpPr>
        <p:spPr>
          <a:xfrm>
            <a:off x="3199764" y="5365248"/>
            <a:ext cx="1026795" cy="307340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Noto Sans S Chinese" panose="020F0502020204030204"/>
                <a:cs typeface="+mn-ea"/>
                <a:sym typeface="Noto Sans S Chinese" panose="020F0502020204030204"/>
              </a:rPr>
              <a:t>智能化</a:t>
            </a:r>
          </a:p>
        </p:txBody>
      </p:sp>
      <p:sp>
        <p:nvSpPr>
          <p:cNvPr id="4115" name="Freeform 19"/>
          <p:cNvSpPr/>
          <p:nvPr/>
        </p:nvSpPr>
        <p:spPr bwMode="auto">
          <a:xfrm>
            <a:off x="6231890" y="2373630"/>
            <a:ext cx="571500" cy="2557145"/>
          </a:xfrm>
          <a:custGeom>
            <a:avLst/>
            <a:gdLst/>
            <a:ahLst/>
            <a:cxnLst>
              <a:cxn ang="0">
                <a:pos x="270" y="0"/>
              </a:cxn>
              <a:cxn ang="0">
                <a:pos x="270" y="1052"/>
              </a:cxn>
              <a:cxn ang="0">
                <a:pos x="0" y="1208"/>
              </a:cxn>
              <a:cxn ang="0">
                <a:pos x="0" y="160"/>
              </a:cxn>
              <a:cxn ang="0">
                <a:pos x="270" y="0"/>
              </a:cxn>
            </a:cxnLst>
            <a:rect l="0" t="0" r="r" b="b"/>
            <a:pathLst>
              <a:path w="270" h="1208">
                <a:moveTo>
                  <a:pt x="270" y="0"/>
                </a:moveTo>
                <a:lnTo>
                  <a:pt x="270" y="1052"/>
                </a:lnTo>
                <a:lnTo>
                  <a:pt x="0" y="1208"/>
                </a:lnTo>
                <a:lnTo>
                  <a:pt x="0" y="160"/>
                </a:lnTo>
                <a:lnTo>
                  <a:pt x="270" y="0"/>
                </a:lnTo>
                <a:close/>
              </a:path>
            </a:pathLst>
          </a:custGeom>
          <a:solidFill>
            <a:srgbClr val="0064B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4117" name="Freeform 21"/>
          <p:cNvSpPr/>
          <p:nvPr/>
        </p:nvSpPr>
        <p:spPr bwMode="auto">
          <a:xfrm>
            <a:off x="6231890" y="2360930"/>
            <a:ext cx="1801495" cy="1041400"/>
          </a:xfrm>
          <a:custGeom>
            <a:avLst/>
            <a:gdLst/>
            <a:ahLst/>
            <a:cxnLst>
              <a:cxn ang="0">
                <a:pos x="270" y="0"/>
              </a:cxn>
              <a:cxn ang="0">
                <a:pos x="851" y="330"/>
              </a:cxn>
              <a:cxn ang="0">
                <a:pos x="578" y="492"/>
              </a:cxn>
              <a:cxn ang="0">
                <a:pos x="0" y="160"/>
              </a:cxn>
              <a:cxn ang="0">
                <a:pos x="270" y="0"/>
              </a:cxn>
            </a:cxnLst>
            <a:rect l="0" t="0" r="r" b="b"/>
            <a:pathLst>
              <a:path w="851" h="492">
                <a:moveTo>
                  <a:pt x="270" y="0"/>
                </a:moveTo>
                <a:lnTo>
                  <a:pt x="851" y="330"/>
                </a:lnTo>
                <a:lnTo>
                  <a:pt x="578" y="492"/>
                </a:lnTo>
                <a:lnTo>
                  <a:pt x="0" y="160"/>
                </a:lnTo>
                <a:lnTo>
                  <a:pt x="270" y="0"/>
                </a:lnTo>
                <a:close/>
              </a:path>
            </a:pathLst>
          </a:custGeom>
          <a:solidFill>
            <a:srgbClr val="2169D3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4114" name="Freeform 18"/>
          <p:cNvSpPr/>
          <p:nvPr/>
        </p:nvSpPr>
        <p:spPr bwMode="auto">
          <a:xfrm>
            <a:off x="8075295" y="1624330"/>
            <a:ext cx="1906905" cy="1778000"/>
          </a:xfrm>
          <a:custGeom>
            <a:avLst/>
            <a:gdLst/>
            <a:ahLst/>
            <a:cxnLst>
              <a:cxn ang="0">
                <a:pos x="622" y="686"/>
              </a:cxn>
              <a:cxn ang="0">
                <a:pos x="622" y="686"/>
              </a:cxn>
              <a:cxn ang="0">
                <a:pos x="0" y="318"/>
              </a:cxn>
              <a:cxn ang="0">
                <a:pos x="0" y="0"/>
              </a:cxn>
              <a:cxn ang="0">
                <a:pos x="901" y="526"/>
              </a:cxn>
              <a:cxn ang="0">
                <a:pos x="901" y="840"/>
              </a:cxn>
              <a:cxn ang="0">
                <a:pos x="622" y="686"/>
              </a:cxn>
            </a:cxnLst>
            <a:rect l="0" t="0" r="r" b="b"/>
            <a:pathLst>
              <a:path w="901" h="840">
                <a:moveTo>
                  <a:pt x="622" y="686"/>
                </a:moveTo>
                <a:lnTo>
                  <a:pt x="622" y="686"/>
                </a:lnTo>
                <a:lnTo>
                  <a:pt x="0" y="318"/>
                </a:lnTo>
                <a:lnTo>
                  <a:pt x="0" y="0"/>
                </a:lnTo>
                <a:lnTo>
                  <a:pt x="901" y="526"/>
                </a:lnTo>
                <a:lnTo>
                  <a:pt x="901" y="840"/>
                </a:lnTo>
                <a:lnTo>
                  <a:pt x="622" y="686"/>
                </a:lnTo>
                <a:close/>
              </a:path>
            </a:pathLst>
          </a:custGeom>
          <a:solidFill>
            <a:srgbClr val="0064B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4118" name="Freeform 22"/>
          <p:cNvSpPr/>
          <p:nvPr/>
        </p:nvSpPr>
        <p:spPr bwMode="auto">
          <a:xfrm>
            <a:off x="8767445" y="2738120"/>
            <a:ext cx="1214755" cy="1382395"/>
          </a:xfrm>
          <a:custGeom>
            <a:avLst/>
            <a:gdLst/>
            <a:ahLst/>
            <a:cxnLst>
              <a:cxn ang="0">
                <a:pos x="295" y="160"/>
              </a:cxn>
              <a:cxn ang="0">
                <a:pos x="574" y="0"/>
              </a:cxn>
              <a:cxn ang="0">
                <a:pos x="574" y="314"/>
              </a:cxn>
              <a:cxn ang="0">
                <a:pos x="0" y="653"/>
              </a:cxn>
              <a:cxn ang="0">
                <a:pos x="0" y="331"/>
              </a:cxn>
              <a:cxn ang="0">
                <a:pos x="295" y="160"/>
              </a:cxn>
              <a:cxn ang="0">
                <a:pos x="295" y="160"/>
              </a:cxn>
            </a:cxnLst>
            <a:rect l="0" t="0" r="r" b="b"/>
            <a:pathLst>
              <a:path w="574" h="653">
                <a:moveTo>
                  <a:pt x="295" y="160"/>
                </a:moveTo>
                <a:lnTo>
                  <a:pt x="574" y="0"/>
                </a:lnTo>
                <a:lnTo>
                  <a:pt x="574" y="314"/>
                </a:lnTo>
                <a:lnTo>
                  <a:pt x="0" y="653"/>
                </a:lnTo>
                <a:lnTo>
                  <a:pt x="0" y="331"/>
                </a:lnTo>
                <a:lnTo>
                  <a:pt x="295" y="160"/>
                </a:lnTo>
                <a:lnTo>
                  <a:pt x="295" y="160"/>
                </a:lnTo>
                <a:close/>
              </a:path>
            </a:pathLst>
          </a:custGeom>
          <a:solidFill>
            <a:srgbClr val="2169D3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4116" name="Freeform 20"/>
          <p:cNvSpPr/>
          <p:nvPr/>
        </p:nvSpPr>
        <p:spPr bwMode="auto">
          <a:xfrm>
            <a:off x="7491095" y="4213225"/>
            <a:ext cx="3046095" cy="1782445"/>
          </a:xfrm>
          <a:custGeom>
            <a:avLst/>
            <a:gdLst/>
            <a:ahLst/>
            <a:cxnLst>
              <a:cxn ang="0">
                <a:pos x="1177" y="0"/>
              </a:cxn>
              <a:cxn ang="0">
                <a:pos x="1439" y="162"/>
              </a:cxn>
              <a:cxn ang="0">
                <a:pos x="299" y="842"/>
              </a:cxn>
              <a:cxn ang="0">
                <a:pos x="0" y="674"/>
              </a:cxn>
              <a:cxn ang="0">
                <a:pos x="1177" y="0"/>
              </a:cxn>
              <a:cxn ang="0">
                <a:pos x="1177" y="0"/>
              </a:cxn>
            </a:cxnLst>
            <a:rect l="0" t="0" r="r" b="b"/>
            <a:pathLst>
              <a:path w="1439" h="842">
                <a:moveTo>
                  <a:pt x="1177" y="0"/>
                </a:moveTo>
                <a:lnTo>
                  <a:pt x="1439" y="162"/>
                </a:lnTo>
                <a:lnTo>
                  <a:pt x="299" y="842"/>
                </a:lnTo>
                <a:lnTo>
                  <a:pt x="0" y="674"/>
                </a:lnTo>
                <a:lnTo>
                  <a:pt x="1177" y="0"/>
                </a:lnTo>
                <a:lnTo>
                  <a:pt x="1177" y="0"/>
                </a:lnTo>
                <a:close/>
              </a:path>
            </a:pathLst>
          </a:custGeom>
          <a:solidFill>
            <a:srgbClr val="0064B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4119" name="Freeform 23"/>
          <p:cNvSpPr/>
          <p:nvPr/>
        </p:nvSpPr>
        <p:spPr bwMode="auto">
          <a:xfrm>
            <a:off x="5190678" y="2857965"/>
            <a:ext cx="633095" cy="1752600"/>
          </a:xfrm>
          <a:custGeom>
            <a:avLst/>
            <a:gdLst/>
            <a:ahLst/>
            <a:cxnLst>
              <a:cxn ang="0">
                <a:pos x="0" y="660"/>
              </a:cxn>
              <a:cxn ang="0">
                <a:pos x="0" y="0"/>
              </a:cxn>
              <a:cxn ang="0">
                <a:pos x="299" y="158"/>
              </a:cxn>
              <a:cxn ang="0">
                <a:pos x="299" y="828"/>
              </a:cxn>
              <a:cxn ang="0">
                <a:pos x="0" y="660"/>
              </a:cxn>
            </a:cxnLst>
            <a:rect l="0" t="0" r="r" b="b"/>
            <a:pathLst>
              <a:path w="299" h="828">
                <a:moveTo>
                  <a:pt x="0" y="660"/>
                </a:moveTo>
                <a:lnTo>
                  <a:pt x="0" y="0"/>
                </a:lnTo>
                <a:lnTo>
                  <a:pt x="299" y="158"/>
                </a:lnTo>
                <a:lnTo>
                  <a:pt x="299" y="828"/>
                </a:lnTo>
                <a:lnTo>
                  <a:pt x="0" y="660"/>
                </a:lnTo>
                <a:close/>
              </a:path>
            </a:pathLst>
          </a:custGeom>
          <a:solidFill>
            <a:srgbClr val="2169D3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altLang="zh-CN" sz="2400" dirty="0" smtClean="0">
              <a:latin typeface="Noto Sans S Chinese" panose="020F0502020204030204"/>
              <a:cs typeface="+mn-ea"/>
              <a:sym typeface="Noto Sans S Chinese" panose="020F0502020204030204"/>
            </a:endParaRPr>
          </a:p>
          <a:p>
            <a:r>
              <a:rPr lang="zh-CN" altLang="en-US" sz="2400" b="1" dirty="0" smtClean="0">
                <a:solidFill>
                  <a:schemeClr val="bg1"/>
                </a:solidFill>
                <a:latin typeface="Noto Sans S Chinese" panose="020F0502020204030204"/>
                <a:cs typeface="+mn-ea"/>
                <a:sym typeface="Noto Sans S Chinese" panose="020F0502020204030204"/>
              </a:rPr>
              <a:t>三</a:t>
            </a:r>
            <a:endParaRPr lang="en-US" altLang="zh-CN" sz="2400" b="1" dirty="0" smtClean="0">
              <a:solidFill>
                <a:schemeClr val="bg1"/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  <a:p>
            <a:endParaRPr lang="en-US" altLang="zh-CN" sz="2400" b="1" dirty="0">
              <a:solidFill>
                <a:schemeClr val="bg1"/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  <a:p>
            <a:r>
              <a:rPr lang="zh-CN" altLang="en-US" sz="2400" b="1" dirty="0" smtClean="0">
                <a:solidFill>
                  <a:schemeClr val="bg1"/>
                </a:solidFill>
                <a:latin typeface="Noto Sans S Chinese" panose="020F0502020204030204"/>
                <a:cs typeface="+mn-ea"/>
                <a:sym typeface="Noto Sans S Chinese" panose="020F0502020204030204"/>
              </a:rPr>
              <a:t>性</a:t>
            </a:r>
            <a:endParaRPr lang="en-US" sz="2400" b="1" dirty="0">
              <a:solidFill>
                <a:schemeClr val="bg1"/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4113" name="Freeform 17"/>
          <p:cNvSpPr/>
          <p:nvPr/>
        </p:nvSpPr>
        <p:spPr bwMode="auto">
          <a:xfrm>
            <a:off x="7491095" y="3503930"/>
            <a:ext cx="628650" cy="1007745"/>
          </a:xfrm>
          <a:custGeom>
            <a:avLst/>
            <a:gdLst/>
            <a:ahLst/>
            <a:cxnLst>
              <a:cxn ang="0">
                <a:pos x="297" y="154"/>
              </a:cxn>
              <a:cxn ang="0">
                <a:pos x="297" y="476"/>
              </a:cxn>
              <a:cxn ang="0">
                <a:pos x="0" y="320"/>
              </a:cxn>
              <a:cxn ang="0">
                <a:pos x="0" y="0"/>
              </a:cxn>
              <a:cxn ang="0">
                <a:pos x="297" y="154"/>
              </a:cxn>
            </a:cxnLst>
            <a:rect l="0" t="0" r="r" b="b"/>
            <a:pathLst>
              <a:path w="297" h="476">
                <a:moveTo>
                  <a:pt x="297" y="154"/>
                </a:moveTo>
                <a:lnTo>
                  <a:pt x="297" y="476"/>
                </a:lnTo>
                <a:lnTo>
                  <a:pt x="0" y="320"/>
                </a:lnTo>
                <a:lnTo>
                  <a:pt x="0" y="0"/>
                </a:lnTo>
                <a:lnTo>
                  <a:pt x="297" y="154"/>
                </a:lnTo>
                <a:close/>
              </a:path>
            </a:pathLst>
          </a:custGeom>
          <a:solidFill>
            <a:srgbClr val="0064B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18" name="Freeform 62"/>
          <p:cNvSpPr>
            <a:spLocks noEditPoints="1"/>
          </p:cNvSpPr>
          <p:nvPr/>
        </p:nvSpPr>
        <p:spPr bwMode="auto">
          <a:xfrm rot="1517534">
            <a:off x="7571740" y="3830320"/>
            <a:ext cx="438785" cy="441960"/>
          </a:xfrm>
          <a:custGeom>
            <a:avLst/>
            <a:gdLst/>
            <a:ahLst/>
            <a:cxnLst>
              <a:cxn ang="0">
                <a:pos x="58" y="33"/>
              </a:cxn>
              <a:cxn ang="0">
                <a:pos x="57" y="34"/>
              </a:cxn>
              <a:cxn ang="0">
                <a:pos x="50" y="35"/>
              </a:cxn>
              <a:cxn ang="0">
                <a:pos x="49" y="39"/>
              </a:cxn>
              <a:cxn ang="0">
                <a:pos x="53" y="44"/>
              </a:cxn>
              <a:cxn ang="0">
                <a:pos x="53" y="45"/>
              </a:cxn>
              <a:cxn ang="0">
                <a:pos x="53" y="46"/>
              </a:cxn>
              <a:cxn ang="0">
                <a:pos x="45" y="53"/>
              </a:cxn>
              <a:cxn ang="0">
                <a:pos x="44" y="52"/>
              </a:cxn>
              <a:cxn ang="0">
                <a:pos x="39" y="48"/>
              </a:cxn>
              <a:cxn ang="0">
                <a:pos x="36" y="50"/>
              </a:cxn>
              <a:cxn ang="0">
                <a:pos x="34" y="57"/>
              </a:cxn>
              <a:cxn ang="0">
                <a:pos x="33" y="58"/>
              </a:cxn>
              <a:cxn ang="0">
                <a:pos x="25" y="58"/>
              </a:cxn>
              <a:cxn ang="0">
                <a:pos x="23" y="57"/>
              </a:cxn>
              <a:cxn ang="0">
                <a:pos x="22" y="50"/>
              </a:cxn>
              <a:cxn ang="0">
                <a:pos x="19" y="48"/>
              </a:cxn>
              <a:cxn ang="0">
                <a:pos x="14" y="52"/>
              </a:cxn>
              <a:cxn ang="0">
                <a:pos x="13" y="53"/>
              </a:cxn>
              <a:cxn ang="0">
                <a:pos x="12" y="52"/>
              </a:cxn>
              <a:cxn ang="0">
                <a:pos x="5" y="46"/>
              </a:cxn>
              <a:cxn ang="0">
                <a:pos x="5" y="45"/>
              </a:cxn>
              <a:cxn ang="0">
                <a:pos x="5" y="44"/>
              </a:cxn>
              <a:cxn ang="0">
                <a:pos x="9" y="39"/>
              </a:cxn>
              <a:cxn ang="0">
                <a:pos x="8" y="35"/>
              </a:cxn>
              <a:cxn ang="0">
                <a:pos x="1" y="34"/>
              </a:cxn>
              <a:cxn ang="0">
                <a:pos x="0" y="33"/>
              </a:cxn>
              <a:cxn ang="0">
                <a:pos x="0" y="24"/>
              </a:cxn>
              <a:cxn ang="0">
                <a:pos x="1" y="23"/>
              </a:cxn>
              <a:cxn ang="0">
                <a:pos x="8" y="22"/>
              </a:cxn>
              <a:cxn ang="0">
                <a:pos x="9" y="18"/>
              </a:cxn>
              <a:cxn ang="0">
                <a:pos x="5" y="13"/>
              </a:cxn>
              <a:cxn ang="0">
                <a:pos x="5" y="12"/>
              </a:cxn>
              <a:cxn ang="0">
                <a:pos x="5" y="11"/>
              </a:cxn>
              <a:cxn ang="0">
                <a:pos x="13" y="5"/>
              </a:cxn>
              <a:cxn ang="0">
                <a:pos x="14" y="5"/>
              </a:cxn>
              <a:cxn ang="0">
                <a:pos x="19" y="9"/>
              </a:cxn>
              <a:cxn ang="0">
                <a:pos x="22" y="8"/>
              </a:cxn>
              <a:cxn ang="0">
                <a:pos x="23" y="1"/>
              </a:cxn>
              <a:cxn ang="0">
                <a:pos x="25" y="0"/>
              </a:cxn>
              <a:cxn ang="0">
                <a:pos x="33" y="0"/>
              </a:cxn>
              <a:cxn ang="0">
                <a:pos x="34" y="1"/>
              </a:cxn>
              <a:cxn ang="0">
                <a:pos x="36" y="8"/>
              </a:cxn>
              <a:cxn ang="0">
                <a:pos x="39" y="9"/>
              </a:cxn>
              <a:cxn ang="0">
                <a:pos x="44" y="5"/>
              </a:cxn>
              <a:cxn ang="0">
                <a:pos x="45" y="5"/>
              </a:cxn>
              <a:cxn ang="0">
                <a:pos x="46" y="5"/>
              </a:cxn>
              <a:cxn ang="0">
                <a:pos x="52" y="12"/>
              </a:cxn>
              <a:cxn ang="0">
                <a:pos x="53" y="12"/>
              </a:cxn>
              <a:cxn ang="0">
                <a:pos x="52" y="13"/>
              </a:cxn>
              <a:cxn ang="0">
                <a:pos x="48" y="18"/>
              </a:cxn>
              <a:cxn ang="0">
                <a:pos x="50" y="22"/>
              </a:cxn>
              <a:cxn ang="0">
                <a:pos x="57" y="23"/>
              </a:cxn>
              <a:cxn ang="0">
                <a:pos x="58" y="25"/>
              </a:cxn>
              <a:cxn ang="0">
                <a:pos x="58" y="33"/>
              </a:cxn>
              <a:cxn ang="0">
                <a:pos x="29" y="19"/>
              </a:cxn>
              <a:cxn ang="0">
                <a:pos x="19" y="29"/>
              </a:cxn>
              <a:cxn ang="0">
                <a:pos x="29" y="38"/>
              </a:cxn>
              <a:cxn ang="0">
                <a:pos x="39" y="29"/>
              </a:cxn>
              <a:cxn ang="0">
                <a:pos x="29" y="19"/>
              </a:cxn>
            </a:cxnLst>
            <a:rect l="0" t="0" r="r" b="b"/>
            <a:pathLst>
              <a:path w="58" h="58">
                <a:moveTo>
                  <a:pt x="58" y="33"/>
                </a:moveTo>
                <a:cubicBezTo>
                  <a:pt x="58" y="34"/>
                  <a:pt x="58" y="34"/>
                  <a:pt x="57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7"/>
                  <a:pt x="49" y="38"/>
                  <a:pt x="49" y="39"/>
                </a:cubicBezTo>
                <a:cubicBezTo>
                  <a:pt x="50" y="41"/>
                  <a:pt x="51" y="42"/>
                  <a:pt x="53" y="44"/>
                </a:cubicBezTo>
                <a:cubicBezTo>
                  <a:pt x="53" y="44"/>
                  <a:pt x="53" y="45"/>
                  <a:pt x="53" y="45"/>
                </a:cubicBezTo>
                <a:cubicBezTo>
                  <a:pt x="53" y="45"/>
                  <a:pt x="53" y="46"/>
                  <a:pt x="53" y="46"/>
                </a:cubicBezTo>
                <a:cubicBezTo>
                  <a:pt x="52" y="47"/>
                  <a:pt x="47" y="53"/>
                  <a:pt x="45" y="53"/>
                </a:cubicBezTo>
                <a:cubicBezTo>
                  <a:pt x="45" y="53"/>
                  <a:pt x="45" y="53"/>
                  <a:pt x="44" y="52"/>
                </a:cubicBezTo>
                <a:cubicBezTo>
                  <a:pt x="39" y="48"/>
                  <a:pt x="39" y="48"/>
                  <a:pt x="39" y="48"/>
                </a:cubicBezTo>
                <a:cubicBezTo>
                  <a:pt x="38" y="49"/>
                  <a:pt x="37" y="49"/>
                  <a:pt x="36" y="50"/>
                </a:cubicBezTo>
                <a:cubicBezTo>
                  <a:pt x="35" y="52"/>
                  <a:pt x="35" y="55"/>
                  <a:pt x="34" y="57"/>
                </a:cubicBezTo>
                <a:cubicBezTo>
                  <a:pt x="34" y="57"/>
                  <a:pt x="34" y="58"/>
                  <a:pt x="33" y="58"/>
                </a:cubicBezTo>
                <a:cubicBezTo>
                  <a:pt x="25" y="58"/>
                  <a:pt x="25" y="58"/>
                  <a:pt x="25" y="58"/>
                </a:cubicBezTo>
                <a:cubicBezTo>
                  <a:pt x="24" y="58"/>
                  <a:pt x="23" y="57"/>
                  <a:pt x="23" y="57"/>
                </a:cubicBezTo>
                <a:cubicBezTo>
                  <a:pt x="22" y="50"/>
                  <a:pt x="22" y="50"/>
                  <a:pt x="22" y="50"/>
                </a:cubicBezTo>
                <a:cubicBezTo>
                  <a:pt x="21" y="49"/>
                  <a:pt x="20" y="49"/>
                  <a:pt x="19" y="48"/>
                </a:cubicBezTo>
                <a:cubicBezTo>
                  <a:pt x="14" y="52"/>
                  <a:pt x="14" y="52"/>
                  <a:pt x="14" y="52"/>
                </a:cubicBezTo>
                <a:cubicBezTo>
                  <a:pt x="13" y="53"/>
                  <a:pt x="13" y="53"/>
                  <a:pt x="13" y="53"/>
                </a:cubicBezTo>
                <a:cubicBezTo>
                  <a:pt x="12" y="53"/>
                  <a:pt x="12" y="53"/>
                  <a:pt x="12" y="52"/>
                </a:cubicBezTo>
                <a:cubicBezTo>
                  <a:pt x="10" y="50"/>
                  <a:pt x="7" y="48"/>
                  <a:pt x="5" y="46"/>
                </a:cubicBezTo>
                <a:cubicBezTo>
                  <a:pt x="5" y="46"/>
                  <a:pt x="5" y="45"/>
                  <a:pt x="5" y="45"/>
                </a:cubicBezTo>
                <a:cubicBezTo>
                  <a:pt x="5" y="45"/>
                  <a:pt x="5" y="44"/>
                  <a:pt x="5" y="44"/>
                </a:cubicBezTo>
                <a:cubicBezTo>
                  <a:pt x="7" y="42"/>
                  <a:pt x="8" y="41"/>
                  <a:pt x="9" y="39"/>
                </a:cubicBezTo>
                <a:cubicBezTo>
                  <a:pt x="9" y="38"/>
                  <a:pt x="8" y="37"/>
                  <a:pt x="8" y="35"/>
                </a:cubicBezTo>
                <a:cubicBezTo>
                  <a:pt x="1" y="34"/>
                  <a:pt x="1" y="34"/>
                  <a:pt x="1" y="34"/>
                </a:cubicBezTo>
                <a:cubicBezTo>
                  <a:pt x="0" y="34"/>
                  <a:pt x="0" y="33"/>
                  <a:pt x="0" y="33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1" y="23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21"/>
                  <a:pt x="9" y="20"/>
                  <a:pt x="9" y="18"/>
                </a:cubicBezTo>
                <a:cubicBezTo>
                  <a:pt x="8" y="17"/>
                  <a:pt x="7" y="15"/>
                  <a:pt x="5" y="13"/>
                </a:cubicBezTo>
                <a:cubicBezTo>
                  <a:pt x="5" y="13"/>
                  <a:pt x="5" y="13"/>
                  <a:pt x="5" y="12"/>
                </a:cubicBezTo>
                <a:cubicBezTo>
                  <a:pt x="5" y="12"/>
                  <a:pt x="5" y="12"/>
                  <a:pt x="5" y="11"/>
                </a:cubicBezTo>
                <a:cubicBezTo>
                  <a:pt x="6" y="10"/>
                  <a:pt x="11" y="5"/>
                  <a:pt x="13" y="5"/>
                </a:cubicBezTo>
                <a:cubicBezTo>
                  <a:pt x="13" y="5"/>
                  <a:pt x="13" y="5"/>
                  <a:pt x="14" y="5"/>
                </a:cubicBezTo>
                <a:cubicBezTo>
                  <a:pt x="19" y="9"/>
                  <a:pt x="19" y="9"/>
                  <a:pt x="19" y="9"/>
                </a:cubicBezTo>
                <a:cubicBezTo>
                  <a:pt x="20" y="9"/>
                  <a:pt x="21" y="8"/>
                  <a:pt x="22" y="8"/>
                </a:cubicBezTo>
                <a:cubicBezTo>
                  <a:pt x="22" y="5"/>
                  <a:pt x="23" y="3"/>
                  <a:pt x="23" y="1"/>
                </a:cubicBezTo>
                <a:cubicBezTo>
                  <a:pt x="23" y="0"/>
                  <a:pt x="24" y="0"/>
                  <a:pt x="25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4" y="0"/>
                  <a:pt x="34" y="0"/>
                  <a:pt x="34" y="1"/>
                </a:cubicBezTo>
                <a:cubicBezTo>
                  <a:pt x="36" y="8"/>
                  <a:pt x="36" y="8"/>
                  <a:pt x="36" y="8"/>
                </a:cubicBezTo>
                <a:cubicBezTo>
                  <a:pt x="37" y="8"/>
                  <a:pt x="38" y="9"/>
                  <a:pt x="39" y="9"/>
                </a:cubicBezTo>
                <a:cubicBezTo>
                  <a:pt x="44" y="5"/>
                  <a:pt x="44" y="5"/>
                  <a:pt x="44" y="5"/>
                </a:cubicBezTo>
                <a:cubicBezTo>
                  <a:pt x="45" y="5"/>
                  <a:pt x="45" y="5"/>
                  <a:pt x="45" y="5"/>
                </a:cubicBezTo>
                <a:cubicBezTo>
                  <a:pt x="46" y="5"/>
                  <a:pt x="46" y="5"/>
                  <a:pt x="46" y="5"/>
                </a:cubicBezTo>
                <a:cubicBezTo>
                  <a:pt x="48" y="7"/>
                  <a:pt x="51" y="9"/>
                  <a:pt x="52" y="12"/>
                </a:cubicBezTo>
                <a:cubicBezTo>
                  <a:pt x="53" y="12"/>
                  <a:pt x="53" y="12"/>
                  <a:pt x="53" y="12"/>
                </a:cubicBezTo>
                <a:cubicBezTo>
                  <a:pt x="53" y="13"/>
                  <a:pt x="53" y="13"/>
                  <a:pt x="52" y="13"/>
                </a:cubicBezTo>
                <a:cubicBezTo>
                  <a:pt x="51" y="15"/>
                  <a:pt x="50" y="17"/>
                  <a:pt x="48" y="18"/>
                </a:cubicBezTo>
                <a:cubicBezTo>
                  <a:pt x="49" y="20"/>
                  <a:pt x="50" y="21"/>
                  <a:pt x="50" y="22"/>
                </a:cubicBezTo>
                <a:cubicBezTo>
                  <a:pt x="57" y="23"/>
                  <a:pt x="57" y="23"/>
                  <a:pt x="57" y="23"/>
                </a:cubicBezTo>
                <a:cubicBezTo>
                  <a:pt x="58" y="23"/>
                  <a:pt x="58" y="24"/>
                  <a:pt x="58" y="25"/>
                </a:cubicBezTo>
                <a:lnTo>
                  <a:pt x="58" y="33"/>
                </a:lnTo>
                <a:close/>
                <a:moveTo>
                  <a:pt x="29" y="19"/>
                </a:moveTo>
                <a:cubicBezTo>
                  <a:pt x="24" y="19"/>
                  <a:pt x="19" y="23"/>
                  <a:pt x="19" y="29"/>
                </a:cubicBezTo>
                <a:cubicBezTo>
                  <a:pt x="19" y="34"/>
                  <a:pt x="24" y="38"/>
                  <a:pt x="29" y="38"/>
                </a:cubicBezTo>
                <a:cubicBezTo>
                  <a:pt x="34" y="38"/>
                  <a:pt x="39" y="34"/>
                  <a:pt x="39" y="29"/>
                </a:cubicBezTo>
                <a:cubicBezTo>
                  <a:pt x="39" y="23"/>
                  <a:pt x="34" y="19"/>
                  <a:pt x="29" y="1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4112" name="Freeform 16"/>
          <p:cNvSpPr/>
          <p:nvPr/>
        </p:nvSpPr>
        <p:spPr bwMode="auto">
          <a:xfrm>
            <a:off x="7516495" y="3103880"/>
            <a:ext cx="1166495" cy="681355"/>
          </a:xfrm>
          <a:custGeom>
            <a:avLst/>
            <a:gdLst/>
            <a:ahLst/>
            <a:cxnLst>
              <a:cxn ang="0">
                <a:pos x="551" y="160"/>
              </a:cxn>
              <a:cxn ang="0">
                <a:pos x="289" y="322"/>
              </a:cxn>
              <a:cxn ang="0">
                <a:pos x="0" y="170"/>
              </a:cxn>
              <a:cxn ang="0">
                <a:pos x="271" y="0"/>
              </a:cxn>
              <a:cxn ang="0">
                <a:pos x="551" y="160"/>
              </a:cxn>
            </a:cxnLst>
            <a:rect l="0" t="0" r="r" b="b"/>
            <a:pathLst>
              <a:path w="551" h="322">
                <a:moveTo>
                  <a:pt x="551" y="160"/>
                </a:moveTo>
                <a:lnTo>
                  <a:pt x="289" y="322"/>
                </a:lnTo>
                <a:lnTo>
                  <a:pt x="0" y="170"/>
                </a:lnTo>
                <a:lnTo>
                  <a:pt x="271" y="0"/>
                </a:lnTo>
                <a:lnTo>
                  <a:pt x="551" y="160"/>
                </a:lnTo>
                <a:close/>
              </a:path>
            </a:pathLst>
          </a:custGeom>
          <a:solidFill>
            <a:srgbClr val="0064B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19" name="Freeform 65"/>
          <p:cNvSpPr>
            <a:spLocks noEditPoints="1"/>
          </p:cNvSpPr>
          <p:nvPr/>
        </p:nvSpPr>
        <p:spPr bwMode="auto">
          <a:xfrm rot="18682126">
            <a:off x="7863205" y="3201035"/>
            <a:ext cx="431800" cy="480060"/>
          </a:xfrm>
          <a:custGeom>
            <a:avLst/>
            <a:gdLst/>
            <a:ahLst/>
            <a:cxnLst>
              <a:cxn ang="0">
                <a:pos x="151" y="125"/>
              </a:cxn>
              <a:cxn ang="0">
                <a:pos x="144" y="120"/>
              </a:cxn>
              <a:cxn ang="0">
                <a:pos x="107" y="104"/>
              </a:cxn>
              <a:cxn ang="0">
                <a:pos x="105" y="102"/>
              </a:cxn>
              <a:cxn ang="0">
                <a:pos x="102" y="95"/>
              </a:cxn>
              <a:cxn ang="0">
                <a:pos x="100" y="91"/>
              </a:cxn>
              <a:cxn ang="0">
                <a:pos x="99" y="89"/>
              </a:cxn>
              <a:cxn ang="0">
                <a:pos x="102" y="73"/>
              </a:cxn>
              <a:cxn ang="0">
                <a:pos x="102" y="72"/>
              </a:cxn>
              <a:cxn ang="0">
                <a:pos x="108" y="57"/>
              </a:cxn>
              <a:cxn ang="0">
                <a:pos x="108" y="57"/>
              </a:cxn>
              <a:cxn ang="0">
                <a:pos x="109" y="47"/>
              </a:cxn>
              <a:cxn ang="0">
                <a:pos x="108" y="45"/>
              </a:cxn>
              <a:cxn ang="0">
                <a:pos x="106" y="42"/>
              </a:cxn>
              <a:cxn ang="0">
                <a:pos x="106" y="27"/>
              </a:cxn>
              <a:cxn ang="0">
                <a:pos x="102" y="17"/>
              </a:cxn>
              <a:cxn ang="0">
                <a:pos x="97" y="13"/>
              </a:cxn>
              <a:cxn ang="0">
                <a:pos x="97" y="13"/>
              </a:cxn>
              <a:cxn ang="0">
                <a:pos x="95" y="6"/>
              </a:cxn>
              <a:cxn ang="0">
                <a:pos x="99" y="4"/>
              </a:cxn>
              <a:cxn ang="0">
                <a:pos x="83" y="3"/>
              </a:cxn>
              <a:cxn ang="0">
                <a:pos x="82" y="3"/>
              </a:cxn>
              <a:cxn ang="0">
                <a:pos x="79" y="4"/>
              </a:cxn>
              <a:cxn ang="0">
                <a:pos x="59" y="13"/>
              </a:cxn>
              <a:cxn ang="0">
                <a:pos x="51" y="25"/>
              </a:cxn>
              <a:cxn ang="0">
                <a:pos x="51" y="34"/>
              </a:cxn>
              <a:cxn ang="0">
                <a:pos x="51" y="42"/>
              </a:cxn>
              <a:cxn ang="0">
                <a:pos x="50" y="44"/>
              </a:cxn>
              <a:cxn ang="0">
                <a:pos x="48" y="48"/>
              </a:cxn>
              <a:cxn ang="0">
                <a:pos x="49" y="51"/>
              </a:cxn>
              <a:cxn ang="0">
                <a:pos x="51" y="59"/>
              </a:cxn>
              <a:cxn ang="0">
                <a:pos x="53" y="66"/>
              </a:cxn>
              <a:cxn ang="0">
                <a:pos x="58" y="77"/>
              </a:cxn>
              <a:cxn ang="0">
                <a:pos x="59" y="79"/>
              </a:cxn>
              <a:cxn ang="0">
                <a:pos x="58" y="89"/>
              </a:cxn>
              <a:cxn ang="0">
                <a:pos x="57" y="91"/>
              </a:cxn>
              <a:cxn ang="0">
                <a:pos x="54" y="95"/>
              </a:cxn>
              <a:cxn ang="0">
                <a:pos x="51" y="102"/>
              </a:cxn>
              <a:cxn ang="0">
                <a:pos x="50" y="103"/>
              </a:cxn>
              <a:cxn ang="0">
                <a:pos x="38" y="108"/>
              </a:cxn>
              <a:cxn ang="0">
                <a:pos x="25" y="114"/>
              </a:cxn>
              <a:cxn ang="0">
                <a:pos x="13" y="120"/>
              </a:cxn>
              <a:cxn ang="0">
                <a:pos x="6" y="125"/>
              </a:cxn>
              <a:cxn ang="0">
                <a:pos x="0" y="149"/>
              </a:cxn>
              <a:cxn ang="0">
                <a:pos x="61" y="170"/>
              </a:cxn>
              <a:cxn ang="0">
                <a:pos x="61" y="170"/>
              </a:cxn>
              <a:cxn ang="0">
                <a:pos x="90" y="171"/>
              </a:cxn>
              <a:cxn ang="0">
                <a:pos x="97" y="169"/>
              </a:cxn>
              <a:cxn ang="0">
                <a:pos x="157" y="149"/>
              </a:cxn>
              <a:cxn ang="0">
                <a:pos x="151" y="125"/>
              </a:cxn>
              <a:cxn ang="0">
                <a:pos x="62" y="158"/>
              </a:cxn>
              <a:cxn ang="0">
                <a:pos x="62" y="157"/>
              </a:cxn>
              <a:cxn ang="0">
                <a:pos x="62" y="157"/>
              </a:cxn>
              <a:cxn ang="0">
                <a:pos x="62" y="158"/>
              </a:cxn>
            </a:cxnLst>
            <a:rect l="0" t="0" r="r" b="b"/>
            <a:pathLst>
              <a:path w="157" h="175">
                <a:moveTo>
                  <a:pt x="151" y="125"/>
                </a:moveTo>
                <a:cubicBezTo>
                  <a:pt x="149" y="123"/>
                  <a:pt x="147" y="121"/>
                  <a:pt x="144" y="120"/>
                </a:cubicBezTo>
                <a:cubicBezTo>
                  <a:pt x="132" y="114"/>
                  <a:pt x="120" y="109"/>
                  <a:pt x="107" y="104"/>
                </a:cubicBezTo>
                <a:cubicBezTo>
                  <a:pt x="106" y="103"/>
                  <a:pt x="105" y="103"/>
                  <a:pt x="105" y="102"/>
                </a:cubicBezTo>
                <a:cubicBezTo>
                  <a:pt x="104" y="99"/>
                  <a:pt x="103" y="97"/>
                  <a:pt x="102" y="95"/>
                </a:cubicBezTo>
                <a:cubicBezTo>
                  <a:pt x="102" y="93"/>
                  <a:pt x="101" y="92"/>
                  <a:pt x="100" y="91"/>
                </a:cubicBezTo>
                <a:cubicBezTo>
                  <a:pt x="99" y="91"/>
                  <a:pt x="99" y="90"/>
                  <a:pt x="99" y="89"/>
                </a:cubicBezTo>
                <a:cubicBezTo>
                  <a:pt x="99" y="84"/>
                  <a:pt x="97" y="78"/>
                  <a:pt x="102" y="73"/>
                </a:cubicBezTo>
                <a:cubicBezTo>
                  <a:pt x="102" y="73"/>
                  <a:pt x="102" y="73"/>
                  <a:pt x="102" y="72"/>
                </a:cubicBezTo>
                <a:cubicBezTo>
                  <a:pt x="104" y="68"/>
                  <a:pt x="105" y="62"/>
                  <a:pt x="108" y="57"/>
                </a:cubicBezTo>
                <a:cubicBezTo>
                  <a:pt x="108" y="57"/>
                  <a:pt x="108" y="57"/>
                  <a:pt x="108" y="57"/>
                </a:cubicBezTo>
                <a:cubicBezTo>
                  <a:pt x="108" y="54"/>
                  <a:pt x="108" y="50"/>
                  <a:pt x="109" y="47"/>
                </a:cubicBezTo>
                <a:cubicBezTo>
                  <a:pt x="109" y="46"/>
                  <a:pt x="108" y="46"/>
                  <a:pt x="108" y="45"/>
                </a:cubicBezTo>
                <a:cubicBezTo>
                  <a:pt x="106" y="45"/>
                  <a:pt x="106" y="43"/>
                  <a:pt x="106" y="42"/>
                </a:cubicBezTo>
                <a:cubicBezTo>
                  <a:pt x="106" y="35"/>
                  <a:pt x="106" y="34"/>
                  <a:pt x="106" y="27"/>
                </a:cubicBezTo>
                <a:cubicBezTo>
                  <a:pt x="106" y="24"/>
                  <a:pt x="105" y="20"/>
                  <a:pt x="102" y="17"/>
                </a:cubicBezTo>
                <a:cubicBezTo>
                  <a:pt x="100" y="16"/>
                  <a:pt x="99" y="14"/>
                  <a:pt x="97" y="13"/>
                </a:cubicBezTo>
                <a:cubicBezTo>
                  <a:pt x="97" y="13"/>
                  <a:pt x="97" y="13"/>
                  <a:pt x="97" y="13"/>
                </a:cubicBezTo>
                <a:cubicBezTo>
                  <a:pt x="97" y="13"/>
                  <a:pt x="92" y="9"/>
                  <a:pt x="95" y="6"/>
                </a:cubicBezTo>
                <a:cubicBezTo>
                  <a:pt x="96" y="4"/>
                  <a:pt x="99" y="4"/>
                  <a:pt x="99" y="4"/>
                </a:cubicBezTo>
                <a:cubicBezTo>
                  <a:pt x="99" y="4"/>
                  <a:pt x="95" y="0"/>
                  <a:pt x="83" y="3"/>
                </a:cubicBezTo>
                <a:cubicBezTo>
                  <a:pt x="82" y="3"/>
                  <a:pt x="82" y="3"/>
                  <a:pt x="82" y="3"/>
                </a:cubicBezTo>
                <a:cubicBezTo>
                  <a:pt x="81" y="3"/>
                  <a:pt x="80" y="4"/>
                  <a:pt x="79" y="4"/>
                </a:cubicBezTo>
                <a:cubicBezTo>
                  <a:pt x="72" y="6"/>
                  <a:pt x="65" y="8"/>
                  <a:pt x="59" y="13"/>
                </a:cubicBezTo>
                <a:cubicBezTo>
                  <a:pt x="55" y="16"/>
                  <a:pt x="52" y="20"/>
                  <a:pt x="51" y="25"/>
                </a:cubicBezTo>
                <a:cubicBezTo>
                  <a:pt x="51" y="28"/>
                  <a:pt x="51" y="31"/>
                  <a:pt x="51" y="34"/>
                </a:cubicBezTo>
                <a:cubicBezTo>
                  <a:pt x="51" y="38"/>
                  <a:pt x="51" y="37"/>
                  <a:pt x="51" y="42"/>
                </a:cubicBezTo>
                <a:cubicBezTo>
                  <a:pt x="51" y="43"/>
                  <a:pt x="51" y="44"/>
                  <a:pt x="50" y="44"/>
                </a:cubicBezTo>
                <a:cubicBezTo>
                  <a:pt x="48" y="45"/>
                  <a:pt x="48" y="46"/>
                  <a:pt x="48" y="48"/>
                </a:cubicBezTo>
                <a:cubicBezTo>
                  <a:pt x="49" y="49"/>
                  <a:pt x="48" y="50"/>
                  <a:pt x="49" y="51"/>
                </a:cubicBezTo>
                <a:cubicBezTo>
                  <a:pt x="49" y="54"/>
                  <a:pt x="50" y="57"/>
                  <a:pt x="51" y="59"/>
                </a:cubicBezTo>
                <a:cubicBezTo>
                  <a:pt x="51" y="62"/>
                  <a:pt x="53" y="64"/>
                  <a:pt x="53" y="66"/>
                </a:cubicBezTo>
                <a:cubicBezTo>
                  <a:pt x="54" y="70"/>
                  <a:pt x="55" y="74"/>
                  <a:pt x="58" y="77"/>
                </a:cubicBezTo>
                <a:cubicBezTo>
                  <a:pt x="59" y="78"/>
                  <a:pt x="59" y="79"/>
                  <a:pt x="59" y="79"/>
                </a:cubicBezTo>
                <a:cubicBezTo>
                  <a:pt x="59" y="83"/>
                  <a:pt x="58" y="86"/>
                  <a:pt x="58" y="89"/>
                </a:cubicBezTo>
                <a:cubicBezTo>
                  <a:pt x="58" y="90"/>
                  <a:pt x="57" y="91"/>
                  <a:pt x="57" y="91"/>
                </a:cubicBezTo>
                <a:cubicBezTo>
                  <a:pt x="54" y="91"/>
                  <a:pt x="54" y="93"/>
                  <a:pt x="54" y="95"/>
                </a:cubicBezTo>
                <a:cubicBezTo>
                  <a:pt x="53" y="97"/>
                  <a:pt x="52" y="99"/>
                  <a:pt x="51" y="102"/>
                </a:cubicBezTo>
                <a:cubicBezTo>
                  <a:pt x="51" y="102"/>
                  <a:pt x="50" y="103"/>
                  <a:pt x="50" y="103"/>
                </a:cubicBezTo>
                <a:cubicBezTo>
                  <a:pt x="46" y="105"/>
                  <a:pt x="42" y="107"/>
                  <a:pt x="38" y="108"/>
                </a:cubicBezTo>
                <a:cubicBezTo>
                  <a:pt x="33" y="110"/>
                  <a:pt x="29" y="112"/>
                  <a:pt x="25" y="114"/>
                </a:cubicBezTo>
                <a:cubicBezTo>
                  <a:pt x="21" y="116"/>
                  <a:pt x="17" y="118"/>
                  <a:pt x="13" y="120"/>
                </a:cubicBezTo>
                <a:cubicBezTo>
                  <a:pt x="10" y="122"/>
                  <a:pt x="8" y="123"/>
                  <a:pt x="6" y="125"/>
                </a:cubicBezTo>
                <a:cubicBezTo>
                  <a:pt x="0" y="149"/>
                  <a:pt x="0" y="149"/>
                  <a:pt x="0" y="149"/>
                </a:cubicBezTo>
                <a:cubicBezTo>
                  <a:pt x="24" y="149"/>
                  <a:pt x="39" y="165"/>
                  <a:pt x="61" y="170"/>
                </a:cubicBezTo>
                <a:cubicBezTo>
                  <a:pt x="61" y="170"/>
                  <a:pt x="61" y="170"/>
                  <a:pt x="61" y="170"/>
                </a:cubicBezTo>
                <a:cubicBezTo>
                  <a:pt x="61" y="170"/>
                  <a:pt x="77" y="175"/>
                  <a:pt x="90" y="171"/>
                </a:cubicBezTo>
                <a:cubicBezTo>
                  <a:pt x="93" y="171"/>
                  <a:pt x="95" y="170"/>
                  <a:pt x="97" y="169"/>
                </a:cubicBezTo>
                <a:cubicBezTo>
                  <a:pt x="117" y="162"/>
                  <a:pt x="143" y="149"/>
                  <a:pt x="157" y="149"/>
                </a:cubicBezTo>
                <a:lnTo>
                  <a:pt x="151" y="125"/>
                </a:lnTo>
                <a:close/>
                <a:moveTo>
                  <a:pt x="62" y="158"/>
                </a:moveTo>
                <a:cubicBezTo>
                  <a:pt x="62" y="157"/>
                  <a:pt x="62" y="157"/>
                  <a:pt x="62" y="157"/>
                </a:cubicBezTo>
                <a:cubicBezTo>
                  <a:pt x="62" y="157"/>
                  <a:pt x="62" y="157"/>
                  <a:pt x="62" y="157"/>
                </a:cubicBezTo>
                <a:lnTo>
                  <a:pt x="62" y="15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4111" name="Freeform 15"/>
          <p:cNvSpPr/>
          <p:nvPr/>
        </p:nvSpPr>
        <p:spPr bwMode="auto">
          <a:xfrm>
            <a:off x="8160385" y="3478530"/>
            <a:ext cx="558800" cy="998855"/>
          </a:xfrm>
          <a:custGeom>
            <a:avLst/>
            <a:gdLst/>
            <a:ahLst/>
            <a:cxnLst>
              <a:cxn ang="0">
                <a:pos x="264" y="0"/>
              </a:cxn>
              <a:cxn ang="0">
                <a:pos x="264" y="316"/>
              </a:cxn>
              <a:cxn ang="0">
                <a:pos x="0" y="472"/>
              </a:cxn>
              <a:cxn ang="0">
                <a:pos x="0" y="162"/>
              </a:cxn>
              <a:cxn ang="0">
                <a:pos x="264" y="0"/>
              </a:cxn>
            </a:cxnLst>
            <a:rect l="0" t="0" r="r" b="b"/>
            <a:pathLst>
              <a:path w="264" h="472">
                <a:moveTo>
                  <a:pt x="264" y="0"/>
                </a:moveTo>
                <a:lnTo>
                  <a:pt x="264" y="316"/>
                </a:lnTo>
                <a:lnTo>
                  <a:pt x="0" y="472"/>
                </a:lnTo>
                <a:lnTo>
                  <a:pt x="0" y="162"/>
                </a:lnTo>
                <a:lnTo>
                  <a:pt x="264" y="0"/>
                </a:lnTo>
                <a:close/>
              </a:path>
            </a:pathLst>
          </a:custGeom>
          <a:solidFill>
            <a:srgbClr val="0064B0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20" name="Freeform 66"/>
          <p:cNvSpPr>
            <a:spLocks noEditPoints="1"/>
          </p:cNvSpPr>
          <p:nvPr/>
        </p:nvSpPr>
        <p:spPr bwMode="auto">
          <a:xfrm>
            <a:off x="8241665" y="3855085"/>
            <a:ext cx="390525" cy="302895"/>
          </a:xfrm>
          <a:custGeom>
            <a:avLst/>
            <a:gdLst/>
            <a:ahLst/>
            <a:cxnLst>
              <a:cxn ang="0">
                <a:pos x="29" y="41"/>
              </a:cxn>
              <a:cxn ang="0">
                <a:pos x="22" y="40"/>
              </a:cxn>
              <a:cxn ang="0">
                <a:pos x="11" y="45"/>
              </a:cxn>
              <a:cxn ang="0">
                <a:pos x="7" y="46"/>
              </a:cxn>
              <a:cxn ang="0">
                <a:pos x="7" y="46"/>
              </a:cxn>
              <a:cxn ang="0">
                <a:pos x="6" y="45"/>
              </a:cxn>
              <a:cxn ang="0">
                <a:pos x="6" y="43"/>
              </a:cxn>
              <a:cxn ang="0">
                <a:pos x="11" y="36"/>
              </a:cxn>
              <a:cxn ang="0">
                <a:pos x="0" y="20"/>
              </a:cxn>
              <a:cxn ang="0">
                <a:pos x="29" y="0"/>
              </a:cxn>
              <a:cxn ang="0">
                <a:pos x="57" y="20"/>
              </a:cxn>
              <a:cxn ang="0">
                <a:pos x="29" y="41"/>
              </a:cxn>
              <a:cxn ang="0">
                <a:pos x="62" y="47"/>
              </a:cxn>
              <a:cxn ang="0">
                <a:pos x="66" y="53"/>
              </a:cxn>
              <a:cxn ang="0">
                <a:pos x="67" y="55"/>
              </a:cxn>
              <a:cxn ang="0">
                <a:pos x="66" y="56"/>
              </a:cxn>
              <a:cxn ang="0">
                <a:pos x="62" y="55"/>
              </a:cxn>
              <a:cxn ang="0">
                <a:pos x="51" y="50"/>
              </a:cxn>
              <a:cxn ang="0">
                <a:pos x="44" y="51"/>
              </a:cxn>
              <a:cxn ang="0">
                <a:pos x="25" y="46"/>
              </a:cxn>
              <a:cxn ang="0">
                <a:pos x="29" y="46"/>
              </a:cxn>
              <a:cxn ang="0">
                <a:pos x="52" y="39"/>
              </a:cxn>
              <a:cxn ang="0">
                <a:pos x="62" y="20"/>
              </a:cxn>
              <a:cxn ang="0">
                <a:pos x="61" y="14"/>
              </a:cxn>
              <a:cxn ang="0">
                <a:pos x="72" y="30"/>
              </a:cxn>
              <a:cxn ang="0">
                <a:pos x="62" y="47"/>
              </a:cxn>
            </a:cxnLst>
            <a:rect l="0" t="0" r="r" b="b"/>
            <a:pathLst>
              <a:path w="72" h="56">
                <a:moveTo>
                  <a:pt x="29" y="41"/>
                </a:moveTo>
                <a:cubicBezTo>
                  <a:pt x="26" y="41"/>
                  <a:pt x="24" y="40"/>
                  <a:pt x="22" y="40"/>
                </a:cubicBezTo>
                <a:cubicBezTo>
                  <a:pt x="18" y="42"/>
                  <a:pt x="15" y="44"/>
                  <a:pt x="11" y="45"/>
                </a:cubicBezTo>
                <a:cubicBezTo>
                  <a:pt x="9" y="45"/>
                  <a:pt x="8" y="46"/>
                  <a:pt x="7" y="46"/>
                </a:cubicBezTo>
                <a:cubicBezTo>
                  <a:pt x="7" y="46"/>
                  <a:pt x="7" y="46"/>
                  <a:pt x="7" y="46"/>
                </a:cubicBezTo>
                <a:cubicBezTo>
                  <a:pt x="6" y="46"/>
                  <a:pt x="6" y="45"/>
                  <a:pt x="6" y="45"/>
                </a:cubicBezTo>
                <a:cubicBezTo>
                  <a:pt x="5" y="44"/>
                  <a:pt x="6" y="43"/>
                  <a:pt x="6" y="43"/>
                </a:cubicBezTo>
                <a:cubicBezTo>
                  <a:pt x="8" y="41"/>
                  <a:pt x="10" y="40"/>
                  <a:pt x="11" y="36"/>
                </a:cubicBezTo>
                <a:cubicBezTo>
                  <a:pt x="5" y="32"/>
                  <a:pt x="0" y="27"/>
                  <a:pt x="0" y="20"/>
                </a:cubicBezTo>
                <a:cubicBezTo>
                  <a:pt x="0" y="9"/>
                  <a:pt x="13" y="0"/>
                  <a:pt x="29" y="0"/>
                </a:cubicBezTo>
                <a:cubicBezTo>
                  <a:pt x="44" y="0"/>
                  <a:pt x="57" y="9"/>
                  <a:pt x="57" y="20"/>
                </a:cubicBezTo>
                <a:cubicBezTo>
                  <a:pt x="57" y="32"/>
                  <a:pt x="44" y="41"/>
                  <a:pt x="29" y="41"/>
                </a:cubicBezTo>
                <a:close/>
                <a:moveTo>
                  <a:pt x="62" y="47"/>
                </a:moveTo>
                <a:cubicBezTo>
                  <a:pt x="63" y="50"/>
                  <a:pt x="65" y="51"/>
                  <a:pt x="66" y="53"/>
                </a:cubicBezTo>
                <a:cubicBezTo>
                  <a:pt x="67" y="54"/>
                  <a:pt x="67" y="54"/>
                  <a:pt x="67" y="55"/>
                </a:cubicBezTo>
                <a:cubicBezTo>
                  <a:pt x="67" y="56"/>
                  <a:pt x="67" y="56"/>
                  <a:pt x="66" y="56"/>
                </a:cubicBezTo>
                <a:cubicBezTo>
                  <a:pt x="65" y="56"/>
                  <a:pt x="63" y="56"/>
                  <a:pt x="62" y="55"/>
                </a:cubicBezTo>
                <a:cubicBezTo>
                  <a:pt x="58" y="54"/>
                  <a:pt x="55" y="53"/>
                  <a:pt x="51" y="50"/>
                </a:cubicBezTo>
                <a:cubicBezTo>
                  <a:pt x="49" y="51"/>
                  <a:pt x="47" y="51"/>
                  <a:pt x="44" y="51"/>
                </a:cubicBezTo>
                <a:cubicBezTo>
                  <a:pt x="37" y="51"/>
                  <a:pt x="30" y="49"/>
                  <a:pt x="25" y="46"/>
                </a:cubicBezTo>
                <a:cubicBezTo>
                  <a:pt x="26" y="46"/>
                  <a:pt x="28" y="46"/>
                  <a:pt x="29" y="46"/>
                </a:cubicBezTo>
                <a:cubicBezTo>
                  <a:pt x="37" y="46"/>
                  <a:pt x="46" y="43"/>
                  <a:pt x="52" y="39"/>
                </a:cubicBezTo>
                <a:cubicBezTo>
                  <a:pt x="58" y="34"/>
                  <a:pt x="62" y="27"/>
                  <a:pt x="62" y="20"/>
                </a:cubicBezTo>
                <a:cubicBezTo>
                  <a:pt x="62" y="18"/>
                  <a:pt x="62" y="16"/>
                  <a:pt x="61" y="14"/>
                </a:cubicBezTo>
                <a:cubicBezTo>
                  <a:pt x="68" y="18"/>
                  <a:pt x="72" y="24"/>
                  <a:pt x="72" y="30"/>
                </a:cubicBezTo>
                <a:cubicBezTo>
                  <a:pt x="72" y="37"/>
                  <a:pt x="68" y="43"/>
                  <a:pt x="62" y="47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21" name="Text Placeholder 3"/>
          <p:cNvSpPr txBox="1"/>
          <p:nvPr/>
        </p:nvSpPr>
        <p:spPr>
          <a:xfrm rot="19747125">
            <a:off x="8653145" y="4951095"/>
            <a:ext cx="816610" cy="307340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dist" defTabSz="1219200"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Noto Sans S Chinese" panose="020F0502020204030204"/>
                <a:cs typeface="+mn-ea"/>
                <a:sym typeface="Noto Sans S Chinese" panose="020F0502020204030204"/>
              </a:rPr>
              <a:t>兼容性</a:t>
            </a:r>
          </a:p>
        </p:txBody>
      </p:sp>
      <p:sp>
        <p:nvSpPr>
          <p:cNvPr id="32" name="Text Placeholder 3"/>
          <p:cNvSpPr txBox="1"/>
          <p:nvPr/>
        </p:nvSpPr>
        <p:spPr>
          <a:xfrm rot="1874816">
            <a:off x="8506460" y="2286000"/>
            <a:ext cx="790575" cy="307340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dist" defTabSz="1219200"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Noto Sans S Chinese" panose="020F0502020204030204"/>
                <a:cs typeface="+mn-ea"/>
                <a:sym typeface="Noto Sans S Chinese" panose="020F0502020204030204"/>
              </a:rPr>
              <a:t>实用性</a:t>
            </a:r>
          </a:p>
        </p:txBody>
      </p:sp>
      <p:sp>
        <p:nvSpPr>
          <p:cNvPr id="22" name="Text Placeholder 3"/>
          <p:cNvSpPr txBox="1"/>
          <p:nvPr/>
        </p:nvSpPr>
        <p:spPr>
          <a:xfrm>
            <a:off x="6290310" y="3319780"/>
            <a:ext cx="454660" cy="923290"/>
          </a:xfrm>
          <a:prstGeom prst="rect">
            <a:avLst/>
          </a:prstGeom>
        </p:spPr>
        <p:txBody>
          <a:bodyPr wrap="square" lIns="0" tIns="0" rIns="0" bIns="0" anchor="ctr" anchorCtr="0">
            <a:spAutoFit/>
          </a:bodyPr>
          <a:lstStyle>
            <a:lvl1pPr marL="0" indent="0" algn="ctr">
              <a:buNone/>
              <a:defRPr sz="14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dist" defTabSz="1219200">
              <a:spcBef>
                <a:spcPct val="20000"/>
              </a:spcBef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Noto Sans S Chinese" panose="020F0502020204030204"/>
                <a:cs typeface="+mn-ea"/>
                <a:sym typeface="Noto Sans S Chinese" panose="020F0502020204030204"/>
              </a:rPr>
              <a:t>前瞻性</a:t>
            </a:r>
          </a:p>
        </p:txBody>
      </p:sp>
      <p:sp>
        <p:nvSpPr>
          <p:cNvPr id="59" name="标题 5"/>
          <p:cNvSpPr>
            <a:spLocks noGrp="1"/>
          </p:cNvSpPr>
          <p:nvPr/>
        </p:nvSpPr>
        <p:spPr>
          <a:xfrm>
            <a:off x="1551305" y="275590"/>
            <a:ext cx="4323715" cy="679450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algn="l">
              <a:spcBef>
                <a:spcPts val="0"/>
              </a:spcBef>
            </a:pPr>
            <a:r>
              <a:rPr lang="zh-CN" altLang="en-US" sz="3600" b="0" dirty="0" smtClean="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cs typeface="方正正中黑简体" panose="02000000000000000000" charset="-122"/>
                <a:sym typeface="+mn-ea"/>
              </a:rPr>
              <a:t>设计原则</a:t>
            </a:r>
            <a:endParaRPr lang="zh-CN" altLang="en-US" sz="3600" b="0" dirty="0">
              <a:solidFill>
                <a:schemeClr val="bg1"/>
              </a:solidFill>
              <a:latin typeface="方正正中黑简体" panose="02000000000000000000" charset="-122"/>
              <a:ea typeface="方正正中黑简体" panose="02000000000000000000" charset="-122"/>
              <a:cs typeface="方正正中黑简体" panose="02000000000000000000" charset="-122"/>
              <a:sym typeface="+mn-ea"/>
            </a:endParaRPr>
          </a:p>
        </p:txBody>
      </p:sp>
      <p:sp>
        <p:nvSpPr>
          <p:cNvPr id="67" name="Freeform 513"/>
          <p:cNvSpPr>
            <a:spLocks noEditPoints="1"/>
          </p:cNvSpPr>
          <p:nvPr/>
        </p:nvSpPr>
        <p:spPr bwMode="auto">
          <a:xfrm>
            <a:off x="727181" y="3648540"/>
            <a:ext cx="1511300" cy="962025"/>
          </a:xfrm>
          <a:custGeom>
            <a:avLst/>
            <a:gdLst>
              <a:gd name="T0" fmla="*/ 476 w 476"/>
              <a:gd name="T1" fmla="*/ 134 h 303"/>
              <a:gd name="T2" fmla="*/ 464 w 476"/>
              <a:gd name="T3" fmla="*/ 118 h 303"/>
              <a:gd name="T4" fmla="*/ 268 w 476"/>
              <a:gd name="T5" fmla="*/ 9 h 303"/>
              <a:gd name="T6" fmla="*/ 208 w 476"/>
              <a:gd name="T7" fmla="*/ 9 h 303"/>
              <a:gd name="T8" fmla="*/ 12 w 476"/>
              <a:gd name="T9" fmla="*/ 118 h 303"/>
              <a:gd name="T10" fmla="*/ 0 w 476"/>
              <a:gd name="T11" fmla="*/ 134 h 303"/>
              <a:gd name="T12" fmla="*/ 0 w 476"/>
              <a:gd name="T13" fmla="*/ 168 h 303"/>
              <a:gd name="T14" fmla="*/ 12 w 476"/>
              <a:gd name="T15" fmla="*/ 185 h 303"/>
              <a:gd name="T16" fmla="*/ 208 w 476"/>
              <a:gd name="T17" fmla="*/ 294 h 303"/>
              <a:gd name="T18" fmla="*/ 268 w 476"/>
              <a:gd name="T19" fmla="*/ 294 h 303"/>
              <a:gd name="T20" fmla="*/ 464 w 476"/>
              <a:gd name="T21" fmla="*/ 185 h 303"/>
              <a:gd name="T22" fmla="*/ 476 w 476"/>
              <a:gd name="T23" fmla="*/ 168 h 303"/>
              <a:gd name="T24" fmla="*/ 476 w 476"/>
              <a:gd name="T25" fmla="*/ 135 h 303"/>
              <a:gd name="T26" fmla="*/ 476 w 476"/>
              <a:gd name="T27" fmla="*/ 137 h 303"/>
              <a:gd name="T28" fmla="*/ 476 w 476"/>
              <a:gd name="T29" fmla="*/ 134 h 303"/>
              <a:gd name="T30" fmla="*/ 475 w 476"/>
              <a:gd name="T31" fmla="*/ 139 h 303"/>
              <a:gd name="T32" fmla="*/ 476 w 476"/>
              <a:gd name="T33" fmla="*/ 137 h 303"/>
              <a:gd name="T34" fmla="*/ 475 w 476"/>
              <a:gd name="T35" fmla="*/ 139 h 303"/>
              <a:gd name="T36" fmla="*/ 472 w 476"/>
              <a:gd name="T37" fmla="*/ 144 h 303"/>
              <a:gd name="T38" fmla="*/ 474 w 476"/>
              <a:gd name="T39" fmla="*/ 142 h 303"/>
              <a:gd name="T40" fmla="*/ 472 w 476"/>
              <a:gd name="T41" fmla="*/ 144 h 303"/>
              <a:gd name="T42" fmla="*/ 474 w 476"/>
              <a:gd name="T43" fmla="*/ 141 h 303"/>
              <a:gd name="T44" fmla="*/ 475 w 476"/>
              <a:gd name="T45" fmla="*/ 140 h 303"/>
              <a:gd name="T46" fmla="*/ 474 w 476"/>
              <a:gd name="T47" fmla="*/ 141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76" h="303">
                <a:moveTo>
                  <a:pt x="476" y="134"/>
                </a:moveTo>
                <a:cubicBezTo>
                  <a:pt x="476" y="128"/>
                  <a:pt x="472" y="122"/>
                  <a:pt x="464" y="118"/>
                </a:cubicBezTo>
                <a:cubicBezTo>
                  <a:pt x="268" y="9"/>
                  <a:pt x="268" y="9"/>
                  <a:pt x="268" y="9"/>
                </a:cubicBezTo>
                <a:cubicBezTo>
                  <a:pt x="252" y="0"/>
                  <a:pt x="225" y="0"/>
                  <a:pt x="208" y="9"/>
                </a:cubicBezTo>
                <a:cubicBezTo>
                  <a:pt x="12" y="118"/>
                  <a:pt x="12" y="118"/>
                  <a:pt x="12" y="118"/>
                </a:cubicBezTo>
                <a:cubicBezTo>
                  <a:pt x="4" y="122"/>
                  <a:pt x="0" y="128"/>
                  <a:pt x="0" y="134"/>
                </a:cubicBezTo>
                <a:cubicBezTo>
                  <a:pt x="0" y="168"/>
                  <a:pt x="0" y="168"/>
                  <a:pt x="0" y="168"/>
                </a:cubicBezTo>
                <a:cubicBezTo>
                  <a:pt x="0" y="174"/>
                  <a:pt x="4" y="180"/>
                  <a:pt x="12" y="185"/>
                </a:cubicBezTo>
                <a:cubicBezTo>
                  <a:pt x="208" y="294"/>
                  <a:pt x="208" y="294"/>
                  <a:pt x="208" y="294"/>
                </a:cubicBezTo>
                <a:cubicBezTo>
                  <a:pt x="225" y="303"/>
                  <a:pt x="252" y="303"/>
                  <a:pt x="268" y="294"/>
                </a:cubicBezTo>
                <a:cubicBezTo>
                  <a:pt x="464" y="185"/>
                  <a:pt x="464" y="185"/>
                  <a:pt x="464" y="185"/>
                </a:cubicBezTo>
                <a:cubicBezTo>
                  <a:pt x="472" y="180"/>
                  <a:pt x="476" y="174"/>
                  <a:pt x="476" y="168"/>
                </a:cubicBezTo>
                <a:cubicBezTo>
                  <a:pt x="476" y="135"/>
                  <a:pt x="476" y="135"/>
                  <a:pt x="476" y="135"/>
                </a:cubicBezTo>
                <a:cubicBezTo>
                  <a:pt x="476" y="136"/>
                  <a:pt x="476" y="136"/>
                  <a:pt x="476" y="137"/>
                </a:cubicBezTo>
                <a:cubicBezTo>
                  <a:pt x="476" y="136"/>
                  <a:pt x="476" y="135"/>
                  <a:pt x="476" y="134"/>
                </a:cubicBezTo>
                <a:close/>
                <a:moveTo>
                  <a:pt x="475" y="139"/>
                </a:moveTo>
                <a:cubicBezTo>
                  <a:pt x="476" y="138"/>
                  <a:pt x="476" y="138"/>
                  <a:pt x="476" y="137"/>
                </a:cubicBezTo>
                <a:cubicBezTo>
                  <a:pt x="476" y="138"/>
                  <a:pt x="476" y="138"/>
                  <a:pt x="475" y="139"/>
                </a:cubicBezTo>
                <a:close/>
                <a:moveTo>
                  <a:pt x="472" y="144"/>
                </a:moveTo>
                <a:cubicBezTo>
                  <a:pt x="473" y="143"/>
                  <a:pt x="474" y="143"/>
                  <a:pt x="474" y="142"/>
                </a:cubicBezTo>
                <a:cubicBezTo>
                  <a:pt x="474" y="143"/>
                  <a:pt x="473" y="143"/>
                  <a:pt x="472" y="144"/>
                </a:cubicBezTo>
                <a:close/>
                <a:moveTo>
                  <a:pt x="474" y="141"/>
                </a:moveTo>
                <a:cubicBezTo>
                  <a:pt x="475" y="141"/>
                  <a:pt x="475" y="140"/>
                  <a:pt x="475" y="140"/>
                </a:cubicBezTo>
                <a:cubicBezTo>
                  <a:pt x="475" y="140"/>
                  <a:pt x="475" y="141"/>
                  <a:pt x="474" y="141"/>
                </a:cubicBezTo>
                <a:close/>
              </a:path>
            </a:pathLst>
          </a:custGeom>
          <a:solidFill>
            <a:srgbClr val="0064B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Noto Sans S Chinese" panose="020F0502020204030204"/>
                <a:cs typeface="+mn-ea"/>
                <a:sym typeface="Noto Sans S Chinese" panose="020F0502020204030204"/>
              </a:rPr>
              <a:t>    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Noto Sans S Chinese" panose="020F0502020204030204"/>
                <a:cs typeface="+mn-ea"/>
                <a:sym typeface="Noto Sans S Chinese" panose="020F0502020204030204"/>
              </a:rPr>
              <a:t> </a:t>
            </a:r>
            <a:r>
              <a:rPr lang="en-US" altLang="zh-CN" sz="2400" b="1" dirty="0" smtClean="0">
                <a:solidFill>
                  <a:schemeClr val="bg1"/>
                </a:solidFill>
                <a:latin typeface="Noto Sans S Chinese" panose="020F0502020204030204"/>
                <a:cs typeface="+mn-ea"/>
                <a:sym typeface="Noto Sans S Chinese" panose="020F0502020204030204"/>
              </a:rPr>
              <a:t> </a:t>
            </a:r>
            <a:r>
              <a:rPr lang="zh-CN" altLang="en-US" sz="2400" b="1" dirty="0">
                <a:solidFill>
                  <a:schemeClr val="bg1"/>
                </a:solidFill>
                <a:latin typeface="Noto Sans S Chinese" panose="020F0502020204030204"/>
                <a:cs typeface="+mn-ea"/>
                <a:sym typeface="Noto Sans S Chinese" panose="020F0502020204030204"/>
              </a:rPr>
              <a:t>三</a:t>
            </a:r>
            <a:r>
              <a:rPr lang="zh-CN" altLang="en-US" sz="2400" b="1" dirty="0" smtClean="0">
                <a:solidFill>
                  <a:schemeClr val="bg1"/>
                </a:solidFill>
                <a:latin typeface="Noto Sans S Chinese" panose="020F0502020204030204"/>
                <a:cs typeface="+mn-ea"/>
                <a:sym typeface="Noto Sans S Chinese" panose="020F0502020204030204"/>
              </a:rPr>
              <a:t>化</a:t>
            </a:r>
            <a:endParaRPr lang="en-US" sz="2400" b="1" dirty="0">
              <a:solidFill>
                <a:schemeClr val="bg1"/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68" name="Freeform 493"/>
          <p:cNvSpPr>
            <a:spLocks noEditPoints="1"/>
          </p:cNvSpPr>
          <p:nvPr/>
        </p:nvSpPr>
        <p:spPr bwMode="auto">
          <a:xfrm>
            <a:off x="3100070" y="3734265"/>
            <a:ext cx="1511300" cy="962025"/>
          </a:xfrm>
          <a:custGeom>
            <a:avLst/>
            <a:gdLst>
              <a:gd name="T0" fmla="*/ 476 w 476"/>
              <a:gd name="T1" fmla="*/ 135 h 303"/>
              <a:gd name="T2" fmla="*/ 464 w 476"/>
              <a:gd name="T3" fmla="*/ 118 h 303"/>
              <a:gd name="T4" fmla="*/ 268 w 476"/>
              <a:gd name="T5" fmla="*/ 9 h 303"/>
              <a:gd name="T6" fmla="*/ 208 w 476"/>
              <a:gd name="T7" fmla="*/ 9 h 303"/>
              <a:gd name="T8" fmla="*/ 12 w 476"/>
              <a:gd name="T9" fmla="*/ 118 h 303"/>
              <a:gd name="T10" fmla="*/ 0 w 476"/>
              <a:gd name="T11" fmla="*/ 134 h 303"/>
              <a:gd name="T12" fmla="*/ 0 w 476"/>
              <a:gd name="T13" fmla="*/ 168 h 303"/>
              <a:gd name="T14" fmla="*/ 12 w 476"/>
              <a:gd name="T15" fmla="*/ 185 h 303"/>
              <a:gd name="T16" fmla="*/ 208 w 476"/>
              <a:gd name="T17" fmla="*/ 294 h 303"/>
              <a:gd name="T18" fmla="*/ 268 w 476"/>
              <a:gd name="T19" fmla="*/ 294 h 303"/>
              <a:gd name="T20" fmla="*/ 464 w 476"/>
              <a:gd name="T21" fmla="*/ 185 h 303"/>
              <a:gd name="T22" fmla="*/ 476 w 476"/>
              <a:gd name="T23" fmla="*/ 168 h 303"/>
              <a:gd name="T24" fmla="*/ 476 w 476"/>
              <a:gd name="T25" fmla="*/ 136 h 303"/>
              <a:gd name="T26" fmla="*/ 476 w 476"/>
              <a:gd name="T27" fmla="*/ 137 h 303"/>
              <a:gd name="T28" fmla="*/ 476 w 476"/>
              <a:gd name="T29" fmla="*/ 135 h 303"/>
              <a:gd name="T30" fmla="*/ 475 w 476"/>
              <a:gd name="T31" fmla="*/ 139 h 303"/>
              <a:gd name="T32" fmla="*/ 476 w 476"/>
              <a:gd name="T33" fmla="*/ 137 h 303"/>
              <a:gd name="T34" fmla="*/ 475 w 476"/>
              <a:gd name="T35" fmla="*/ 139 h 303"/>
              <a:gd name="T36" fmla="*/ 472 w 476"/>
              <a:gd name="T37" fmla="*/ 144 h 303"/>
              <a:gd name="T38" fmla="*/ 474 w 476"/>
              <a:gd name="T39" fmla="*/ 142 h 303"/>
              <a:gd name="T40" fmla="*/ 472 w 476"/>
              <a:gd name="T41" fmla="*/ 144 h 303"/>
              <a:gd name="T42" fmla="*/ 474 w 476"/>
              <a:gd name="T43" fmla="*/ 141 h 303"/>
              <a:gd name="T44" fmla="*/ 475 w 476"/>
              <a:gd name="T45" fmla="*/ 140 h 303"/>
              <a:gd name="T46" fmla="*/ 474 w 476"/>
              <a:gd name="T47" fmla="*/ 141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76" h="303">
                <a:moveTo>
                  <a:pt x="476" y="135"/>
                </a:moveTo>
                <a:cubicBezTo>
                  <a:pt x="476" y="129"/>
                  <a:pt x="472" y="122"/>
                  <a:pt x="464" y="118"/>
                </a:cubicBezTo>
                <a:cubicBezTo>
                  <a:pt x="268" y="9"/>
                  <a:pt x="268" y="9"/>
                  <a:pt x="268" y="9"/>
                </a:cubicBezTo>
                <a:cubicBezTo>
                  <a:pt x="252" y="0"/>
                  <a:pt x="225" y="0"/>
                  <a:pt x="208" y="9"/>
                </a:cubicBezTo>
                <a:cubicBezTo>
                  <a:pt x="12" y="118"/>
                  <a:pt x="12" y="118"/>
                  <a:pt x="12" y="118"/>
                </a:cubicBezTo>
                <a:cubicBezTo>
                  <a:pt x="4" y="122"/>
                  <a:pt x="0" y="128"/>
                  <a:pt x="0" y="134"/>
                </a:cubicBezTo>
                <a:cubicBezTo>
                  <a:pt x="0" y="168"/>
                  <a:pt x="0" y="168"/>
                  <a:pt x="0" y="168"/>
                </a:cubicBezTo>
                <a:cubicBezTo>
                  <a:pt x="0" y="174"/>
                  <a:pt x="4" y="181"/>
                  <a:pt x="12" y="185"/>
                </a:cubicBezTo>
                <a:cubicBezTo>
                  <a:pt x="208" y="294"/>
                  <a:pt x="208" y="294"/>
                  <a:pt x="208" y="294"/>
                </a:cubicBezTo>
                <a:cubicBezTo>
                  <a:pt x="225" y="303"/>
                  <a:pt x="252" y="303"/>
                  <a:pt x="268" y="294"/>
                </a:cubicBezTo>
                <a:cubicBezTo>
                  <a:pt x="464" y="185"/>
                  <a:pt x="464" y="185"/>
                  <a:pt x="464" y="185"/>
                </a:cubicBezTo>
                <a:cubicBezTo>
                  <a:pt x="472" y="180"/>
                  <a:pt x="476" y="174"/>
                  <a:pt x="476" y="168"/>
                </a:cubicBezTo>
                <a:cubicBezTo>
                  <a:pt x="476" y="136"/>
                  <a:pt x="476" y="136"/>
                  <a:pt x="476" y="136"/>
                </a:cubicBezTo>
                <a:cubicBezTo>
                  <a:pt x="476" y="136"/>
                  <a:pt x="476" y="136"/>
                  <a:pt x="476" y="137"/>
                </a:cubicBezTo>
                <a:cubicBezTo>
                  <a:pt x="476" y="136"/>
                  <a:pt x="476" y="135"/>
                  <a:pt x="476" y="135"/>
                </a:cubicBezTo>
                <a:close/>
                <a:moveTo>
                  <a:pt x="475" y="139"/>
                </a:moveTo>
                <a:cubicBezTo>
                  <a:pt x="476" y="138"/>
                  <a:pt x="476" y="138"/>
                  <a:pt x="476" y="137"/>
                </a:cubicBezTo>
                <a:cubicBezTo>
                  <a:pt x="476" y="138"/>
                  <a:pt x="476" y="138"/>
                  <a:pt x="475" y="139"/>
                </a:cubicBezTo>
                <a:close/>
                <a:moveTo>
                  <a:pt x="472" y="144"/>
                </a:moveTo>
                <a:cubicBezTo>
                  <a:pt x="473" y="144"/>
                  <a:pt x="474" y="143"/>
                  <a:pt x="474" y="142"/>
                </a:cubicBezTo>
                <a:cubicBezTo>
                  <a:pt x="474" y="143"/>
                  <a:pt x="473" y="144"/>
                  <a:pt x="472" y="144"/>
                </a:cubicBezTo>
                <a:close/>
                <a:moveTo>
                  <a:pt x="474" y="141"/>
                </a:moveTo>
                <a:cubicBezTo>
                  <a:pt x="475" y="141"/>
                  <a:pt x="475" y="140"/>
                  <a:pt x="475" y="140"/>
                </a:cubicBezTo>
                <a:cubicBezTo>
                  <a:pt x="475" y="140"/>
                  <a:pt x="475" y="141"/>
                  <a:pt x="474" y="141"/>
                </a:cubicBezTo>
                <a:close/>
              </a:path>
            </a:pathLst>
          </a:custGeom>
          <a:solidFill>
            <a:srgbClr val="0064B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solidFill>
                <a:schemeClr val="tx1">
                  <a:lumMod val="75000"/>
                  <a:lumOff val="25000"/>
                </a:schemeClr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69" name="TextBox 9"/>
          <p:cNvSpPr txBox="1"/>
          <p:nvPr/>
        </p:nvSpPr>
        <p:spPr>
          <a:xfrm>
            <a:off x="3228022" y="4040516"/>
            <a:ext cx="1026795" cy="307340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latin typeface="Noto Sans S Chinese" panose="020F0502020204030204"/>
                <a:cs typeface="+mn-ea"/>
                <a:sym typeface="Noto Sans S Chinese" panose="020F0502020204030204"/>
              </a:rPr>
              <a:t>数字化</a:t>
            </a:r>
            <a:endParaRPr lang="zh-CN" altLang="en-US" sz="2000" b="1" dirty="0">
              <a:solidFill>
                <a:schemeClr val="bg1"/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72" name="TextBox 9"/>
          <p:cNvSpPr txBox="1"/>
          <p:nvPr/>
        </p:nvSpPr>
        <p:spPr>
          <a:xfrm>
            <a:off x="3240722" y="2430780"/>
            <a:ext cx="1026795" cy="307340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chemeClr val="bg1"/>
                </a:solidFill>
                <a:latin typeface="Noto Sans S Chinese" panose="020F0502020204030204"/>
                <a:cs typeface="+mn-ea"/>
                <a:sym typeface="Noto Sans S Chinese" panose="020F0502020204030204"/>
              </a:rPr>
              <a:t>线上化</a:t>
            </a:r>
            <a:endParaRPr lang="zh-CN" altLang="en-US" sz="2000" b="1" dirty="0">
              <a:solidFill>
                <a:schemeClr val="bg1"/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2" name="右箭头 1"/>
          <p:cNvSpPr/>
          <p:nvPr/>
        </p:nvSpPr>
        <p:spPr>
          <a:xfrm>
            <a:off x="2528570" y="4157980"/>
            <a:ext cx="469900" cy="850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696085" y="2485986"/>
            <a:ext cx="2983826" cy="2446655"/>
            <a:chOff x="1276" y="3105"/>
            <a:chExt cx="5003" cy="4102"/>
          </a:xfrm>
        </p:grpSpPr>
        <p:sp>
          <p:nvSpPr>
            <p:cNvPr id="8" name="矩形 7"/>
            <p:cNvSpPr/>
            <p:nvPr/>
          </p:nvSpPr>
          <p:spPr>
            <a:xfrm>
              <a:off x="2367" y="3846"/>
              <a:ext cx="2896" cy="1995"/>
            </a:xfrm>
            <a:prstGeom prst="rect">
              <a:avLst/>
            </a:prstGeom>
            <a:noFill/>
            <a:ln w="25400">
              <a:noFill/>
            </a:ln>
            <a:effectLst>
              <a:outerShdw blurRad="393700" dist="63500" dir="8100000" sx="112000" sy="112000" algn="tr" rotWithShape="0">
                <a:prstClr val="black">
                  <a:alpha val="40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9600" dirty="0">
                  <a:solidFill>
                    <a:schemeClr val="bg1"/>
                  </a:solidFill>
                  <a:latin typeface="方正正中黑简体" panose="02000000000000000000" charset="-122"/>
                  <a:ea typeface="方正正中黑简体" panose="02000000000000000000" charset="-122"/>
                  <a:sym typeface="思源黑体 CN Normal" panose="020B0400000000000000" pitchFamily="34" charset="-122"/>
                </a:rPr>
                <a:t>B</a:t>
              </a: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803" y="5841"/>
              <a:ext cx="2974" cy="97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en-US" altLang="zh-CN" sz="3200" spc="300" dirty="0">
                  <a:solidFill>
                    <a:schemeClr val="bg1"/>
                  </a:solidFill>
                  <a:latin typeface="方正正中黑简体" panose="02000000000000000000" charset="-122"/>
                  <a:ea typeface="方正正中黑简体" panose="02000000000000000000" charset="-122"/>
                  <a:cs typeface="+mn-ea"/>
                  <a:sym typeface="思源黑体 CN Normal" panose="020B0400000000000000" pitchFamily="34" charset="-122"/>
                </a:rPr>
                <a:t>PART</a:t>
              </a:r>
            </a:p>
          </p:txBody>
        </p:sp>
        <p:grpSp>
          <p:nvGrpSpPr>
            <p:cNvPr id="2" name="组合 1"/>
            <p:cNvGrpSpPr/>
            <p:nvPr/>
          </p:nvGrpSpPr>
          <p:grpSpPr>
            <a:xfrm rot="16200000">
              <a:off x="1726" y="2654"/>
              <a:ext cx="4102" cy="5003"/>
              <a:chOff x="1880" y="2499"/>
              <a:chExt cx="4102" cy="5312"/>
            </a:xfrm>
          </p:grpSpPr>
          <p:grpSp>
            <p:nvGrpSpPr>
              <p:cNvPr id="13" name="组合 12"/>
              <p:cNvGrpSpPr/>
              <p:nvPr/>
            </p:nvGrpSpPr>
            <p:grpSpPr>
              <a:xfrm>
                <a:off x="1921" y="2499"/>
                <a:ext cx="4010" cy="1621"/>
                <a:chOff x="4478338" y="1241901"/>
                <a:chExt cx="3238500" cy="1309688"/>
              </a:xfrm>
              <a:solidFill>
                <a:schemeClr val="bg1"/>
              </a:solidFill>
            </p:grpSpPr>
            <p:sp>
              <p:nvSpPr>
                <p:cNvPr id="17" name="Freeform 5"/>
                <p:cNvSpPr/>
                <p:nvPr/>
              </p:nvSpPr>
              <p:spPr bwMode="auto">
                <a:xfrm>
                  <a:off x="4478338" y="1241901"/>
                  <a:ext cx="3238500" cy="1309688"/>
                </a:xfrm>
                <a:custGeom>
                  <a:avLst/>
                  <a:gdLst>
                    <a:gd name="T0" fmla="*/ 13 w 2040"/>
                    <a:gd name="T1" fmla="*/ 825 h 825"/>
                    <a:gd name="T2" fmla="*/ 13 w 2040"/>
                    <a:gd name="T3" fmla="*/ 603 h 825"/>
                    <a:gd name="T4" fmla="*/ 1020 w 2040"/>
                    <a:gd name="T5" fmla="*/ 22 h 825"/>
                    <a:gd name="T6" fmla="*/ 2026 w 2040"/>
                    <a:gd name="T7" fmla="*/ 603 h 825"/>
                    <a:gd name="T8" fmla="*/ 2026 w 2040"/>
                    <a:gd name="T9" fmla="*/ 825 h 825"/>
                    <a:gd name="T10" fmla="*/ 2040 w 2040"/>
                    <a:gd name="T11" fmla="*/ 825 h 825"/>
                    <a:gd name="T12" fmla="*/ 2040 w 2040"/>
                    <a:gd name="T13" fmla="*/ 591 h 825"/>
                    <a:gd name="T14" fmla="*/ 1020 w 2040"/>
                    <a:gd name="T15" fmla="*/ 0 h 825"/>
                    <a:gd name="T16" fmla="*/ 0 w 2040"/>
                    <a:gd name="T17" fmla="*/ 591 h 825"/>
                    <a:gd name="T18" fmla="*/ 0 w 2040"/>
                    <a:gd name="T19" fmla="*/ 825 h 825"/>
                    <a:gd name="T20" fmla="*/ 13 w 2040"/>
                    <a:gd name="T21" fmla="*/ 825 h 8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40" h="825">
                      <a:moveTo>
                        <a:pt x="13" y="825"/>
                      </a:moveTo>
                      <a:lnTo>
                        <a:pt x="13" y="603"/>
                      </a:lnTo>
                      <a:lnTo>
                        <a:pt x="1020" y="22"/>
                      </a:lnTo>
                      <a:lnTo>
                        <a:pt x="2026" y="603"/>
                      </a:lnTo>
                      <a:lnTo>
                        <a:pt x="2026" y="825"/>
                      </a:lnTo>
                      <a:lnTo>
                        <a:pt x="2040" y="825"/>
                      </a:lnTo>
                      <a:lnTo>
                        <a:pt x="2040" y="591"/>
                      </a:lnTo>
                      <a:lnTo>
                        <a:pt x="1020" y="0"/>
                      </a:lnTo>
                      <a:lnTo>
                        <a:pt x="0" y="591"/>
                      </a:lnTo>
                      <a:lnTo>
                        <a:pt x="0" y="825"/>
                      </a:lnTo>
                      <a:lnTo>
                        <a:pt x="13" y="82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35" tIns="45717" rIns="91435" bIns="45717" numCol="1" anchor="t" anchorCtr="0" compatLnSpc="1"/>
                <a:lstStyle/>
                <a:p>
                  <a:endParaRPr lang="zh-CN" altLang="en-US">
                    <a:latin typeface="思源黑体 CN Normal" panose="020B0400000000000000" pitchFamily="34" charset="-122"/>
                    <a:ea typeface="思源黑体 CN Regular" panose="020B0500000000000000" pitchFamily="34" charset="-122"/>
                    <a:sym typeface="思源黑体 CN Normal" panose="020B0400000000000000" pitchFamily="34" charset="-122"/>
                  </a:endParaRPr>
                </a:p>
              </p:txBody>
            </p:sp>
            <p:sp>
              <p:nvSpPr>
                <p:cNvPr id="19" name="Freeform 9"/>
                <p:cNvSpPr/>
                <p:nvPr/>
              </p:nvSpPr>
              <p:spPr bwMode="auto">
                <a:xfrm>
                  <a:off x="4592638" y="1386364"/>
                  <a:ext cx="3008313" cy="1165225"/>
                </a:xfrm>
                <a:custGeom>
                  <a:avLst/>
                  <a:gdLst>
                    <a:gd name="T0" fmla="*/ 66 w 1895"/>
                    <a:gd name="T1" fmla="*/ 734 h 734"/>
                    <a:gd name="T2" fmla="*/ 66 w 1895"/>
                    <a:gd name="T3" fmla="*/ 587 h 734"/>
                    <a:gd name="T4" fmla="*/ 944 w 1895"/>
                    <a:gd name="T5" fmla="*/ 81 h 734"/>
                    <a:gd name="T6" fmla="*/ 1822 w 1895"/>
                    <a:gd name="T7" fmla="*/ 587 h 734"/>
                    <a:gd name="T8" fmla="*/ 1822 w 1895"/>
                    <a:gd name="T9" fmla="*/ 734 h 734"/>
                    <a:gd name="T10" fmla="*/ 1895 w 1895"/>
                    <a:gd name="T11" fmla="*/ 734 h 734"/>
                    <a:gd name="T12" fmla="*/ 1895 w 1895"/>
                    <a:gd name="T13" fmla="*/ 546 h 734"/>
                    <a:gd name="T14" fmla="*/ 948 w 1895"/>
                    <a:gd name="T15" fmla="*/ 0 h 734"/>
                    <a:gd name="T16" fmla="*/ 0 w 1895"/>
                    <a:gd name="T17" fmla="*/ 546 h 734"/>
                    <a:gd name="T18" fmla="*/ 0 w 1895"/>
                    <a:gd name="T19" fmla="*/ 734 h 734"/>
                    <a:gd name="T20" fmla="*/ 66 w 1895"/>
                    <a:gd name="T21" fmla="*/ 734 h 7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95" h="734">
                      <a:moveTo>
                        <a:pt x="66" y="734"/>
                      </a:moveTo>
                      <a:lnTo>
                        <a:pt x="66" y="587"/>
                      </a:lnTo>
                      <a:lnTo>
                        <a:pt x="944" y="81"/>
                      </a:lnTo>
                      <a:lnTo>
                        <a:pt x="1822" y="587"/>
                      </a:lnTo>
                      <a:lnTo>
                        <a:pt x="1822" y="734"/>
                      </a:lnTo>
                      <a:lnTo>
                        <a:pt x="1895" y="734"/>
                      </a:lnTo>
                      <a:lnTo>
                        <a:pt x="1895" y="546"/>
                      </a:lnTo>
                      <a:lnTo>
                        <a:pt x="948" y="0"/>
                      </a:lnTo>
                      <a:lnTo>
                        <a:pt x="0" y="546"/>
                      </a:lnTo>
                      <a:lnTo>
                        <a:pt x="0" y="734"/>
                      </a:lnTo>
                      <a:lnTo>
                        <a:pt x="66" y="73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35" tIns="45717" rIns="91435" bIns="45717" numCol="1" anchor="t" anchorCtr="0" compatLnSpc="1"/>
                <a:lstStyle/>
                <a:p>
                  <a:endParaRPr lang="zh-CN" altLang="en-US">
                    <a:latin typeface="思源黑体 CN Normal" panose="020B0400000000000000" pitchFamily="34" charset="-122"/>
                    <a:ea typeface="思源黑体 CN Regular" panose="020B0500000000000000" pitchFamily="34" charset="-122"/>
                    <a:sym typeface="思源黑体 CN Normal" panose="020B0400000000000000" pitchFamily="34" charset="-122"/>
                  </a:endParaRPr>
                </a:p>
              </p:txBody>
            </p:sp>
          </p:grpSp>
          <p:grpSp>
            <p:nvGrpSpPr>
              <p:cNvPr id="21" name="组合 20"/>
              <p:cNvGrpSpPr/>
              <p:nvPr/>
            </p:nvGrpSpPr>
            <p:grpSpPr>
              <a:xfrm>
                <a:off x="1880" y="6149"/>
                <a:ext cx="4103" cy="1663"/>
                <a:chOff x="4478338" y="3976688"/>
                <a:chExt cx="3238500" cy="1312863"/>
              </a:xfrm>
              <a:solidFill>
                <a:schemeClr val="bg1"/>
              </a:solidFill>
            </p:grpSpPr>
            <p:sp>
              <p:nvSpPr>
                <p:cNvPr id="22" name="Freeform 6"/>
                <p:cNvSpPr/>
                <p:nvPr/>
              </p:nvSpPr>
              <p:spPr bwMode="auto">
                <a:xfrm>
                  <a:off x="4478338" y="3976688"/>
                  <a:ext cx="3238500" cy="1312863"/>
                </a:xfrm>
                <a:custGeom>
                  <a:avLst/>
                  <a:gdLst>
                    <a:gd name="T0" fmla="*/ 1020 w 2040"/>
                    <a:gd name="T1" fmla="*/ 807 h 827"/>
                    <a:gd name="T2" fmla="*/ 13 w 2040"/>
                    <a:gd name="T3" fmla="*/ 226 h 827"/>
                    <a:gd name="T4" fmla="*/ 13 w 2040"/>
                    <a:gd name="T5" fmla="*/ 0 h 827"/>
                    <a:gd name="T6" fmla="*/ 0 w 2040"/>
                    <a:gd name="T7" fmla="*/ 0 h 827"/>
                    <a:gd name="T8" fmla="*/ 0 w 2040"/>
                    <a:gd name="T9" fmla="*/ 236 h 827"/>
                    <a:gd name="T10" fmla="*/ 1020 w 2040"/>
                    <a:gd name="T11" fmla="*/ 827 h 827"/>
                    <a:gd name="T12" fmla="*/ 2040 w 2040"/>
                    <a:gd name="T13" fmla="*/ 236 h 827"/>
                    <a:gd name="T14" fmla="*/ 2040 w 2040"/>
                    <a:gd name="T15" fmla="*/ 0 h 827"/>
                    <a:gd name="T16" fmla="*/ 2026 w 2040"/>
                    <a:gd name="T17" fmla="*/ 0 h 827"/>
                    <a:gd name="T18" fmla="*/ 2026 w 2040"/>
                    <a:gd name="T19" fmla="*/ 225 h 827"/>
                    <a:gd name="T20" fmla="*/ 1020 w 2040"/>
                    <a:gd name="T21" fmla="*/ 807 h 8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040" h="827">
                      <a:moveTo>
                        <a:pt x="1020" y="807"/>
                      </a:moveTo>
                      <a:lnTo>
                        <a:pt x="13" y="226"/>
                      </a:lnTo>
                      <a:lnTo>
                        <a:pt x="13" y="0"/>
                      </a:lnTo>
                      <a:lnTo>
                        <a:pt x="0" y="0"/>
                      </a:lnTo>
                      <a:lnTo>
                        <a:pt x="0" y="236"/>
                      </a:lnTo>
                      <a:lnTo>
                        <a:pt x="1020" y="827"/>
                      </a:lnTo>
                      <a:lnTo>
                        <a:pt x="2040" y="236"/>
                      </a:lnTo>
                      <a:lnTo>
                        <a:pt x="2040" y="0"/>
                      </a:lnTo>
                      <a:lnTo>
                        <a:pt x="2026" y="0"/>
                      </a:lnTo>
                      <a:lnTo>
                        <a:pt x="2026" y="225"/>
                      </a:lnTo>
                      <a:lnTo>
                        <a:pt x="1020" y="80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35" tIns="45717" rIns="91435" bIns="45717" numCol="1" anchor="t" anchorCtr="0" compatLnSpc="1"/>
                <a:lstStyle/>
                <a:p>
                  <a:endParaRPr lang="zh-CN" altLang="en-US">
                    <a:latin typeface="思源黑体 CN Normal" panose="020B0400000000000000" pitchFamily="34" charset="-122"/>
                    <a:ea typeface="思源黑体 CN Regular" panose="020B0500000000000000" pitchFamily="34" charset="-122"/>
                    <a:sym typeface="思源黑体 CN Normal" panose="020B0400000000000000" pitchFamily="34" charset="-122"/>
                  </a:endParaRPr>
                </a:p>
              </p:txBody>
            </p:sp>
            <p:sp>
              <p:nvSpPr>
                <p:cNvPr id="23" name="Freeform 7"/>
                <p:cNvSpPr/>
                <p:nvPr/>
              </p:nvSpPr>
              <p:spPr bwMode="auto">
                <a:xfrm>
                  <a:off x="4478338" y="3976688"/>
                  <a:ext cx="3238500" cy="1312863"/>
                </a:xfrm>
                <a:custGeom>
                  <a:avLst/>
                  <a:gdLst>
                    <a:gd name="T0" fmla="*/ 1020 w 2040"/>
                    <a:gd name="T1" fmla="*/ 807 h 827"/>
                    <a:gd name="T2" fmla="*/ 13 w 2040"/>
                    <a:gd name="T3" fmla="*/ 226 h 827"/>
                    <a:gd name="T4" fmla="*/ 13 w 2040"/>
                    <a:gd name="T5" fmla="*/ 0 h 827"/>
                    <a:gd name="T6" fmla="*/ 0 w 2040"/>
                    <a:gd name="T7" fmla="*/ 0 h 827"/>
                    <a:gd name="T8" fmla="*/ 0 w 2040"/>
                    <a:gd name="T9" fmla="*/ 236 h 827"/>
                    <a:gd name="T10" fmla="*/ 1020 w 2040"/>
                    <a:gd name="T11" fmla="*/ 827 h 827"/>
                    <a:gd name="T12" fmla="*/ 2040 w 2040"/>
                    <a:gd name="T13" fmla="*/ 236 h 827"/>
                    <a:gd name="T14" fmla="*/ 2040 w 2040"/>
                    <a:gd name="T15" fmla="*/ 0 h 827"/>
                    <a:gd name="T16" fmla="*/ 2026 w 2040"/>
                    <a:gd name="T17" fmla="*/ 0 h 827"/>
                    <a:gd name="T18" fmla="*/ 2026 w 2040"/>
                    <a:gd name="T19" fmla="*/ 225 h 8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040" h="827">
                      <a:moveTo>
                        <a:pt x="1020" y="807"/>
                      </a:moveTo>
                      <a:lnTo>
                        <a:pt x="13" y="226"/>
                      </a:lnTo>
                      <a:lnTo>
                        <a:pt x="13" y="0"/>
                      </a:lnTo>
                      <a:lnTo>
                        <a:pt x="0" y="0"/>
                      </a:lnTo>
                      <a:lnTo>
                        <a:pt x="0" y="236"/>
                      </a:lnTo>
                      <a:lnTo>
                        <a:pt x="1020" y="827"/>
                      </a:lnTo>
                      <a:lnTo>
                        <a:pt x="2040" y="236"/>
                      </a:lnTo>
                      <a:lnTo>
                        <a:pt x="2040" y="0"/>
                      </a:lnTo>
                      <a:lnTo>
                        <a:pt x="2026" y="0"/>
                      </a:lnTo>
                      <a:lnTo>
                        <a:pt x="2026" y="225"/>
                      </a:lnTo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91435" tIns="45717" rIns="91435" bIns="45717" numCol="1" anchor="t" anchorCtr="0" compatLnSpc="1"/>
                <a:lstStyle/>
                <a:p>
                  <a:endParaRPr lang="zh-CN" altLang="en-US">
                    <a:latin typeface="思源黑体 CN Normal" panose="020B0400000000000000" pitchFamily="34" charset="-122"/>
                    <a:ea typeface="思源黑体 CN Regular" panose="020B0500000000000000" pitchFamily="34" charset="-122"/>
                    <a:sym typeface="思源黑体 CN Normal" panose="020B0400000000000000" pitchFamily="34" charset="-122"/>
                  </a:endParaRPr>
                </a:p>
              </p:txBody>
            </p:sp>
            <p:sp>
              <p:nvSpPr>
                <p:cNvPr id="24" name="Freeform 8"/>
                <p:cNvSpPr/>
                <p:nvPr/>
              </p:nvSpPr>
              <p:spPr bwMode="auto">
                <a:xfrm>
                  <a:off x="4592638" y="3976688"/>
                  <a:ext cx="3008313" cy="1171575"/>
                </a:xfrm>
                <a:custGeom>
                  <a:avLst/>
                  <a:gdLst>
                    <a:gd name="T0" fmla="*/ 1822 w 1895"/>
                    <a:gd name="T1" fmla="*/ 0 h 738"/>
                    <a:gd name="T2" fmla="*/ 1822 w 1895"/>
                    <a:gd name="T3" fmla="*/ 150 h 738"/>
                    <a:gd name="T4" fmla="*/ 944 w 1895"/>
                    <a:gd name="T5" fmla="*/ 655 h 738"/>
                    <a:gd name="T6" fmla="*/ 66 w 1895"/>
                    <a:gd name="T7" fmla="*/ 150 h 738"/>
                    <a:gd name="T8" fmla="*/ 66 w 1895"/>
                    <a:gd name="T9" fmla="*/ 0 h 738"/>
                    <a:gd name="T10" fmla="*/ 0 w 1895"/>
                    <a:gd name="T11" fmla="*/ 0 h 738"/>
                    <a:gd name="T12" fmla="*/ 0 w 1895"/>
                    <a:gd name="T13" fmla="*/ 192 h 738"/>
                    <a:gd name="T14" fmla="*/ 948 w 1895"/>
                    <a:gd name="T15" fmla="*/ 738 h 738"/>
                    <a:gd name="T16" fmla="*/ 1895 w 1895"/>
                    <a:gd name="T17" fmla="*/ 192 h 738"/>
                    <a:gd name="T18" fmla="*/ 1895 w 1895"/>
                    <a:gd name="T19" fmla="*/ 0 h 738"/>
                    <a:gd name="T20" fmla="*/ 1822 w 1895"/>
                    <a:gd name="T21" fmla="*/ 0 h 7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895" h="738">
                      <a:moveTo>
                        <a:pt x="1822" y="0"/>
                      </a:moveTo>
                      <a:lnTo>
                        <a:pt x="1822" y="150"/>
                      </a:lnTo>
                      <a:lnTo>
                        <a:pt x="944" y="655"/>
                      </a:lnTo>
                      <a:lnTo>
                        <a:pt x="66" y="150"/>
                      </a:lnTo>
                      <a:lnTo>
                        <a:pt x="66" y="0"/>
                      </a:lnTo>
                      <a:lnTo>
                        <a:pt x="0" y="0"/>
                      </a:lnTo>
                      <a:lnTo>
                        <a:pt x="0" y="192"/>
                      </a:lnTo>
                      <a:lnTo>
                        <a:pt x="948" y="738"/>
                      </a:lnTo>
                      <a:lnTo>
                        <a:pt x="1895" y="192"/>
                      </a:lnTo>
                      <a:lnTo>
                        <a:pt x="1895" y="0"/>
                      </a:lnTo>
                      <a:lnTo>
                        <a:pt x="182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35" tIns="45717" rIns="91435" bIns="45717" numCol="1" anchor="t" anchorCtr="0" compatLnSpc="1"/>
                <a:lstStyle/>
                <a:p>
                  <a:endParaRPr lang="zh-CN" altLang="en-US">
                    <a:latin typeface="思源黑体 CN Normal" panose="020B0400000000000000" pitchFamily="34" charset="-122"/>
                    <a:ea typeface="思源黑体 CN Regular" panose="020B0500000000000000" pitchFamily="34" charset="-122"/>
                    <a:sym typeface="思源黑体 CN Normal" panose="020B0400000000000000" pitchFamily="34" charset="-122"/>
                  </a:endParaRPr>
                </a:p>
              </p:txBody>
            </p:sp>
          </p:grpSp>
        </p:grpSp>
      </p:grpSp>
      <p:pic>
        <p:nvPicPr>
          <p:cNvPr id="26" name="图片 25" descr="微信截图_2020041418145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1425" y="227965"/>
            <a:ext cx="1120775" cy="532765"/>
          </a:xfrm>
          <a:prstGeom prst="rect">
            <a:avLst/>
          </a:prstGeom>
        </p:spPr>
      </p:pic>
      <p:pic>
        <p:nvPicPr>
          <p:cNvPr id="38" name="图片 37" descr="富农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78415" y="189865"/>
            <a:ext cx="1440815" cy="608965"/>
          </a:xfrm>
          <a:prstGeom prst="rect">
            <a:avLst/>
          </a:prstGeom>
        </p:spPr>
      </p:pic>
      <p:sp>
        <p:nvSpPr>
          <p:cNvPr id="28" name="剪去单角的矩形 27"/>
          <p:cNvSpPr/>
          <p:nvPr/>
        </p:nvSpPr>
        <p:spPr>
          <a:xfrm>
            <a:off x="5524500" y="2572385"/>
            <a:ext cx="2618105" cy="2550795"/>
          </a:xfrm>
          <a:prstGeom prst="snip1Rect">
            <a:avLst/>
          </a:prstGeom>
          <a:solidFill>
            <a:srgbClr val="0211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sym typeface="Source Han Sans HW SC"/>
              </a:rPr>
              <a:t> </a:t>
            </a:r>
          </a:p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宋体" panose="02010600030101010101" pitchFamily="2" charset="-122"/>
                <a:ea typeface="宋体" panose="02010600030101010101" pitchFamily="2" charset="-122"/>
                <a:sym typeface="Source Han Sans HW SC"/>
              </a:rPr>
              <a:t>  ◎  </a:t>
            </a:r>
            <a:r>
              <a:rPr lang="zh-CN" altLang="en-US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Source Han Sans HW SC"/>
              </a:rPr>
              <a:t>八大系统</a:t>
            </a:r>
            <a:endParaRPr lang="zh-CN" altLang="en-US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Source Han Sans HW SC"/>
            </a:endParaRPr>
          </a:p>
          <a:p>
            <a:pPr marL="0" marR="0" lvl="0" indent="0" algn="l" defTabSz="913765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宋体" panose="02010600030101010101" pitchFamily="2" charset="-122"/>
              <a:ea typeface="宋体" panose="02010600030101010101" pitchFamily="2" charset="-122"/>
              <a:sym typeface="Source Han Sans HW SC"/>
            </a:endParaRPr>
          </a:p>
          <a:p>
            <a:pPr defTabSz="913765">
              <a:lnSpc>
                <a:spcPct val="120000"/>
              </a:lnSpc>
              <a:spcBef>
                <a:spcPct val="0"/>
              </a:spcBef>
              <a:defRPr/>
            </a:pPr>
            <a:r>
              <a:rPr lang="zh-CN" altLang="en-US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  <a:sym typeface="Source Han Sans HW SC"/>
              </a:rPr>
              <a:t>  ◎  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Source Han Sans HW SC"/>
              </a:rPr>
              <a:t>三大中心</a:t>
            </a:r>
          </a:p>
        </p:txBody>
      </p:sp>
      <p:sp>
        <p:nvSpPr>
          <p:cNvPr id="104" name="TextBox 7"/>
          <p:cNvSpPr txBox="1"/>
          <p:nvPr/>
        </p:nvSpPr>
        <p:spPr bwMode="auto">
          <a:xfrm>
            <a:off x="5550535" y="2927985"/>
            <a:ext cx="1819275" cy="460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sym typeface="+mn-ea"/>
              </a:rPr>
              <a:t>  </a:t>
            </a:r>
            <a:r>
              <a:rPr lang="zh-CN" altLang="en-US" sz="240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sym typeface="+mn-ea"/>
              </a:rPr>
              <a:t>核心功能</a:t>
            </a:r>
          </a:p>
        </p:txBody>
      </p:sp>
      <p:sp>
        <p:nvSpPr>
          <p:cNvPr id="4" name="TextBox 7"/>
          <p:cNvSpPr txBox="1"/>
          <p:nvPr/>
        </p:nvSpPr>
        <p:spPr bwMode="auto">
          <a:xfrm>
            <a:off x="1622425" y="227965"/>
            <a:ext cx="196723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>
                <a:solidFill>
                  <a:schemeClr val="bg1"/>
                </a:solidFill>
                <a:latin typeface="方正正中黑简体" panose="02000000000000000000" charset="-122"/>
                <a:ea typeface="方正正中黑简体" panose="02000000000000000000" charset="-122"/>
                <a:sym typeface="+mn-ea"/>
              </a:rPr>
              <a:t>系统功能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5"/>
          <p:cNvSpPr>
            <a:spLocks noGrp="1"/>
          </p:cNvSpPr>
          <p:nvPr/>
        </p:nvSpPr>
        <p:spPr>
          <a:xfrm>
            <a:off x="1145540" y="189865"/>
            <a:ext cx="2294890" cy="631825"/>
          </a:xfrm>
          <a:prstGeom prst="rect">
            <a:avLst/>
          </a:prstGeom>
        </p:spPr>
        <p:txBody>
          <a:bodyPr vert="horz" lIns="90000" tIns="46800" rIns="90000" bIns="46800" rtlCol="0" anchor="b" anchorCtr="0">
            <a:noAutofit/>
          </a:bodyPr>
          <a:lstStyle>
            <a:lvl1pPr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60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pPr defTabSz="914400">
              <a:spcBef>
                <a:spcPts val="0"/>
              </a:spcBef>
            </a:pPr>
            <a:r>
              <a:rPr lang="zh-CN" altLang="en-US" sz="2800" b="0" dirty="0" smtClean="0">
                <a:solidFill>
                  <a:schemeClr val="bg1"/>
                </a:solidFill>
                <a:effectLst/>
                <a:latin typeface="方正正中黑简体" panose="02000000000000000000" charset="-122"/>
                <a:ea typeface="方正正中黑简体" panose="02000000000000000000" charset="-122"/>
                <a:sym typeface="+mn-ea"/>
              </a:rPr>
              <a:t>核心功能</a:t>
            </a:r>
          </a:p>
        </p:txBody>
      </p:sp>
      <p:pic>
        <p:nvPicPr>
          <p:cNvPr id="4" name="图片 3" descr="微信截图_2020041418145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61425" y="227965"/>
            <a:ext cx="1120775" cy="532765"/>
          </a:xfrm>
          <a:prstGeom prst="rect">
            <a:avLst/>
          </a:prstGeom>
        </p:spPr>
      </p:pic>
      <p:pic>
        <p:nvPicPr>
          <p:cNvPr id="38" name="图片 37" descr="富农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178415" y="189865"/>
            <a:ext cx="1440815" cy="608965"/>
          </a:xfrm>
          <a:prstGeom prst="rect">
            <a:avLst/>
          </a:prstGeom>
        </p:spPr>
      </p:pic>
      <p:sp>
        <p:nvSpPr>
          <p:cNvPr id="32776" name="AutoShape 8"/>
          <p:cNvSpPr/>
          <p:nvPr/>
        </p:nvSpPr>
        <p:spPr bwMode="auto">
          <a:xfrm>
            <a:off x="5049520" y="2070100"/>
            <a:ext cx="985520" cy="985520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2">
              <a:alpha val="76999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>
              <a:defRPr/>
            </a:pPr>
            <a:endParaRPr lang="es-ES" sz="2400">
              <a:solidFill>
                <a:srgbClr val="FFFFFF"/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32777" name="AutoShape 9"/>
          <p:cNvSpPr/>
          <p:nvPr/>
        </p:nvSpPr>
        <p:spPr bwMode="auto">
          <a:xfrm>
            <a:off x="5532120" y="1828800"/>
            <a:ext cx="1407795" cy="140779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2">
              <a:alpha val="76999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>
              <a:defRPr/>
            </a:pPr>
            <a:endParaRPr lang="es-ES" sz="2400">
              <a:solidFill>
                <a:srgbClr val="FFFFFF"/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32778" name="AutoShape 10"/>
          <p:cNvSpPr/>
          <p:nvPr/>
        </p:nvSpPr>
        <p:spPr bwMode="auto">
          <a:xfrm>
            <a:off x="6497320" y="1466215"/>
            <a:ext cx="1830070" cy="1830070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2">
              <a:alpha val="73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>
              <a:defRPr/>
            </a:pPr>
            <a:endParaRPr lang="es-ES" sz="2400">
              <a:solidFill>
                <a:srgbClr val="FFFFFF"/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32779" name="AutoShape 11"/>
          <p:cNvSpPr/>
          <p:nvPr/>
        </p:nvSpPr>
        <p:spPr bwMode="auto">
          <a:xfrm>
            <a:off x="7703820" y="1949450"/>
            <a:ext cx="985520" cy="985520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2">
              <a:alpha val="76999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>
              <a:defRPr/>
            </a:pPr>
            <a:endParaRPr lang="es-ES" sz="2400">
              <a:solidFill>
                <a:srgbClr val="FFFFFF"/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32780" name="AutoShape 12"/>
          <p:cNvSpPr/>
          <p:nvPr/>
        </p:nvSpPr>
        <p:spPr bwMode="auto">
          <a:xfrm>
            <a:off x="8427720" y="1466215"/>
            <a:ext cx="1759585" cy="175958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2">
              <a:alpha val="76999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>
              <a:defRPr/>
            </a:pPr>
            <a:endParaRPr lang="es-ES" sz="2400">
              <a:solidFill>
                <a:srgbClr val="FFFFFF"/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32781" name="AutoShape 13"/>
          <p:cNvSpPr/>
          <p:nvPr/>
        </p:nvSpPr>
        <p:spPr bwMode="auto">
          <a:xfrm rot="1351254">
            <a:off x="1807210" y="1936750"/>
            <a:ext cx="982980" cy="985520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2">
              <a:alpha val="76999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>
              <a:defRPr/>
            </a:pPr>
            <a:endParaRPr lang="es-ES" sz="2400">
              <a:solidFill>
                <a:srgbClr val="FFFFFF"/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32782" name="AutoShape 14"/>
          <p:cNvSpPr/>
          <p:nvPr/>
        </p:nvSpPr>
        <p:spPr bwMode="auto">
          <a:xfrm rot="1351254">
            <a:off x="2543810" y="1522095"/>
            <a:ext cx="1759585" cy="175958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1">
              <a:alpha val="76999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>
              <a:defRPr/>
            </a:pPr>
            <a:endParaRPr lang="es-ES" sz="2400">
              <a:solidFill>
                <a:srgbClr val="FFFFFF"/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32783" name="AutoShape 15"/>
          <p:cNvSpPr/>
          <p:nvPr/>
        </p:nvSpPr>
        <p:spPr bwMode="auto">
          <a:xfrm rot="1351254">
            <a:off x="4099560" y="1966595"/>
            <a:ext cx="889635" cy="88709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2">
              <a:alpha val="76999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>
              <a:defRPr/>
            </a:pPr>
            <a:endParaRPr lang="es-ES" sz="2400">
              <a:solidFill>
                <a:srgbClr val="FFFFFF"/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32784" name="AutoShape 16"/>
          <p:cNvSpPr/>
          <p:nvPr/>
        </p:nvSpPr>
        <p:spPr bwMode="auto">
          <a:xfrm rot="1351254">
            <a:off x="4755515" y="2200275"/>
            <a:ext cx="445135" cy="44259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2">
              <a:alpha val="76999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>
              <a:defRPr/>
            </a:pPr>
            <a:endParaRPr lang="es-ES" sz="2400">
              <a:solidFill>
                <a:srgbClr val="FFFFFF"/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32785" name="AutoShape 17"/>
          <p:cNvSpPr/>
          <p:nvPr/>
        </p:nvSpPr>
        <p:spPr bwMode="auto">
          <a:xfrm>
            <a:off x="585470" y="2311400"/>
            <a:ext cx="281305" cy="28130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2">
              <a:alpha val="76999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>
              <a:defRPr/>
            </a:pPr>
            <a:endParaRPr lang="es-ES" sz="2400">
              <a:solidFill>
                <a:srgbClr val="FFFFFF"/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32786" name="AutoShape 18"/>
          <p:cNvSpPr/>
          <p:nvPr/>
        </p:nvSpPr>
        <p:spPr bwMode="auto">
          <a:xfrm rot="1351254">
            <a:off x="1176020" y="2034540"/>
            <a:ext cx="804545" cy="80708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2">
              <a:alpha val="76999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>
              <a:defRPr/>
            </a:pPr>
            <a:endParaRPr lang="es-ES" sz="2400">
              <a:solidFill>
                <a:srgbClr val="FFFFFF"/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32787" name="AutoShape 19"/>
          <p:cNvSpPr/>
          <p:nvPr/>
        </p:nvSpPr>
        <p:spPr bwMode="auto">
          <a:xfrm rot="1351254">
            <a:off x="829310" y="2210435"/>
            <a:ext cx="445135" cy="44513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2">
              <a:alpha val="76999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>
              <a:defRPr/>
            </a:pPr>
            <a:endParaRPr lang="es-ES" sz="2400">
              <a:solidFill>
                <a:srgbClr val="FFFFFF"/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32788" name="AutoShape 20"/>
          <p:cNvSpPr/>
          <p:nvPr/>
        </p:nvSpPr>
        <p:spPr bwMode="auto">
          <a:xfrm>
            <a:off x="11170285" y="2190750"/>
            <a:ext cx="281305" cy="28130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2">
              <a:alpha val="76999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>
              <a:defRPr/>
            </a:pPr>
            <a:endParaRPr lang="es-ES" sz="2400">
              <a:solidFill>
                <a:srgbClr val="FFFFFF"/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32789" name="AutoShape 21"/>
          <p:cNvSpPr/>
          <p:nvPr/>
        </p:nvSpPr>
        <p:spPr bwMode="auto">
          <a:xfrm rot="1351254">
            <a:off x="10086975" y="1953895"/>
            <a:ext cx="807085" cy="80454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8" y="6724"/>
                  <a:pt x="20638" y="12953"/>
                  <a:pt x="16796" y="16796"/>
                </a:cubicBezTo>
                <a:cubicBezTo>
                  <a:pt x="12953" y="20638"/>
                  <a:pt x="6724" y="20638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2">
              <a:alpha val="76999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>
              <a:defRPr/>
            </a:pPr>
            <a:endParaRPr lang="es-ES" sz="2400">
              <a:solidFill>
                <a:srgbClr val="FFFFFF"/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sp>
        <p:nvSpPr>
          <p:cNvPr id="32790" name="AutoShape 22"/>
          <p:cNvSpPr/>
          <p:nvPr/>
        </p:nvSpPr>
        <p:spPr bwMode="auto">
          <a:xfrm rot="1351254">
            <a:off x="10788015" y="2139950"/>
            <a:ext cx="445135" cy="442595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</a:path>
            </a:pathLst>
          </a:custGeom>
          <a:solidFill>
            <a:schemeClr val="accent2">
              <a:alpha val="76999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algn="ctr">
              <a:defRPr/>
            </a:pPr>
            <a:endParaRPr lang="es-ES" sz="2400">
              <a:solidFill>
                <a:srgbClr val="FFFFFF"/>
              </a:solidFill>
              <a:latin typeface="Noto Sans S Chinese" panose="020F0502020204030204"/>
              <a:cs typeface="+mn-ea"/>
              <a:sym typeface="Noto Sans S Chinese" panose="020F0502020204030204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905510" y="3662045"/>
            <a:ext cx="436880" cy="1288415"/>
            <a:chOff x="1517" y="6071"/>
            <a:chExt cx="688" cy="2029"/>
          </a:xfrm>
        </p:grpSpPr>
        <p:sp>
          <p:nvSpPr>
            <p:cNvPr id="32794" name="AutoShape 26"/>
            <p:cNvSpPr/>
            <p:nvPr/>
          </p:nvSpPr>
          <p:spPr bwMode="auto">
            <a:xfrm>
              <a:off x="1517" y="6071"/>
              <a:ext cx="638" cy="638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>
                <a:defRPr/>
              </a:pPr>
              <a:endParaRPr lang="es-ES" sz="2400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32804" name="Line 36"/>
            <p:cNvSpPr>
              <a:spLocks noChangeShapeType="1"/>
            </p:cNvSpPr>
            <p:nvPr/>
          </p:nvSpPr>
          <p:spPr bwMode="auto">
            <a:xfrm flipH="1">
              <a:off x="1817" y="6870"/>
              <a:ext cx="4" cy="1231"/>
            </a:xfrm>
            <a:prstGeom prst="line">
              <a:avLst/>
            </a:prstGeom>
            <a:noFill/>
            <a:ln w="9525" cap="flat" cmpd="sng">
              <a:solidFill>
                <a:srgbClr val="A6A6A6"/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609600">
                <a:defRPr/>
              </a:pPr>
              <a:endParaRPr lang="es-ES" sz="1600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517" y="6116"/>
              <a:ext cx="688" cy="58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lt"/>
                </a:rPr>
                <a:t>01</a:t>
              </a:r>
              <a:endParaRPr lang="zh-CN" altLang="en-US"/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916430" y="3662045"/>
            <a:ext cx="436880" cy="1289050"/>
            <a:chOff x="1517" y="6071"/>
            <a:chExt cx="688" cy="2030"/>
          </a:xfrm>
        </p:grpSpPr>
        <p:sp>
          <p:nvSpPr>
            <p:cNvPr id="24" name="AutoShape 26"/>
            <p:cNvSpPr/>
            <p:nvPr/>
          </p:nvSpPr>
          <p:spPr bwMode="auto">
            <a:xfrm>
              <a:off x="1517" y="6071"/>
              <a:ext cx="638" cy="638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>
                <a:defRPr/>
              </a:pPr>
              <a:endParaRPr lang="es-ES" sz="2400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25" name="Line 36"/>
            <p:cNvSpPr>
              <a:spLocks noChangeShapeType="1"/>
            </p:cNvSpPr>
            <p:nvPr/>
          </p:nvSpPr>
          <p:spPr bwMode="auto">
            <a:xfrm flipH="1">
              <a:off x="1817" y="6870"/>
              <a:ext cx="4" cy="1231"/>
            </a:xfrm>
            <a:prstGeom prst="line">
              <a:avLst/>
            </a:prstGeom>
            <a:noFill/>
            <a:ln w="9525" cap="flat" cmpd="sng">
              <a:solidFill>
                <a:srgbClr val="A6A6A6"/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609600">
                <a:defRPr/>
              </a:pPr>
              <a:endParaRPr lang="es-ES" sz="1600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1517" y="6116"/>
              <a:ext cx="688" cy="58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lt"/>
                </a:rPr>
                <a:t>02</a:t>
              </a:r>
              <a:endParaRPr lang="zh-CN" altLang="en-US"/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2927350" y="3662045"/>
            <a:ext cx="436880" cy="1289050"/>
            <a:chOff x="1517" y="6071"/>
            <a:chExt cx="688" cy="2030"/>
          </a:xfrm>
        </p:grpSpPr>
        <p:sp>
          <p:nvSpPr>
            <p:cNvPr id="34" name="AutoShape 26"/>
            <p:cNvSpPr/>
            <p:nvPr/>
          </p:nvSpPr>
          <p:spPr bwMode="auto">
            <a:xfrm>
              <a:off x="1517" y="6071"/>
              <a:ext cx="638" cy="638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>
                <a:defRPr/>
              </a:pPr>
              <a:endParaRPr lang="es-ES" sz="2400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35" name="Line 36"/>
            <p:cNvSpPr>
              <a:spLocks noChangeShapeType="1"/>
            </p:cNvSpPr>
            <p:nvPr/>
          </p:nvSpPr>
          <p:spPr bwMode="auto">
            <a:xfrm flipH="1">
              <a:off x="1817" y="6870"/>
              <a:ext cx="4" cy="1231"/>
            </a:xfrm>
            <a:prstGeom prst="line">
              <a:avLst/>
            </a:prstGeom>
            <a:noFill/>
            <a:ln w="9525" cap="flat" cmpd="sng">
              <a:solidFill>
                <a:srgbClr val="A6A6A6"/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609600">
                <a:defRPr/>
              </a:pPr>
              <a:endParaRPr lang="es-ES" sz="1600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17" y="6116"/>
              <a:ext cx="688" cy="58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lt"/>
                </a:rPr>
                <a:t>03</a:t>
              </a:r>
              <a:endParaRPr lang="zh-CN" altLang="en-US"/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938270" y="3662045"/>
            <a:ext cx="436880" cy="1289050"/>
            <a:chOff x="1517" y="6071"/>
            <a:chExt cx="688" cy="2030"/>
          </a:xfrm>
        </p:grpSpPr>
        <p:sp>
          <p:nvSpPr>
            <p:cNvPr id="39" name="AutoShape 26"/>
            <p:cNvSpPr/>
            <p:nvPr/>
          </p:nvSpPr>
          <p:spPr bwMode="auto">
            <a:xfrm>
              <a:off x="1517" y="6071"/>
              <a:ext cx="638" cy="638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>
                <a:defRPr/>
              </a:pPr>
              <a:endParaRPr lang="es-ES" sz="2400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40" name="Line 36"/>
            <p:cNvSpPr>
              <a:spLocks noChangeShapeType="1"/>
            </p:cNvSpPr>
            <p:nvPr/>
          </p:nvSpPr>
          <p:spPr bwMode="auto">
            <a:xfrm flipH="1">
              <a:off x="1817" y="6870"/>
              <a:ext cx="4" cy="1231"/>
            </a:xfrm>
            <a:prstGeom prst="line">
              <a:avLst/>
            </a:prstGeom>
            <a:noFill/>
            <a:ln w="9525" cap="flat" cmpd="sng">
              <a:solidFill>
                <a:srgbClr val="A6A6A6"/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609600">
                <a:defRPr/>
              </a:pPr>
              <a:endParaRPr lang="es-ES" sz="1600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1517" y="6116"/>
              <a:ext cx="688" cy="58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lt"/>
                </a:rPr>
                <a:t>04</a:t>
              </a:r>
              <a:endParaRPr lang="zh-CN" altLang="en-US"/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4949190" y="3662045"/>
            <a:ext cx="436880" cy="1289050"/>
            <a:chOff x="1517" y="6071"/>
            <a:chExt cx="688" cy="2030"/>
          </a:xfrm>
        </p:grpSpPr>
        <p:sp>
          <p:nvSpPr>
            <p:cNvPr id="43" name="AutoShape 26"/>
            <p:cNvSpPr/>
            <p:nvPr/>
          </p:nvSpPr>
          <p:spPr bwMode="auto">
            <a:xfrm>
              <a:off x="1517" y="6071"/>
              <a:ext cx="638" cy="638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>
                <a:defRPr/>
              </a:pPr>
              <a:endParaRPr lang="es-ES" sz="2400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44" name="Line 36"/>
            <p:cNvSpPr>
              <a:spLocks noChangeShapeType="1"/>
            </p:cNvSpPr>
            <p:nvPr/>
          </p:nvSpPr>
          <p:spPr bwMode="auto">
            <a:xfrm flipH="1">
              <a:off x="1817" y="6870"/>
              <a:ext cx="4" cy="1231"/>
            </a:xfrm>
            <a:prstGeom prst="line">
              <a:avLst/>
            </a:prstGeom>
            <a:noFill/>
            <a:ln w="9525" cap="flat" cmpd="sng">
              <a:solidFill>
                <a:srgbClr val="A6A6A6"/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609600">
                <a:defRPr/>
              </a:pPr>
              <a:endParaRPr lang="es-ES" sz="1600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1517" y="6116"/>
              <a:ext cx="688" cy="58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lt"/>
                </a:rPr>
                <a:t>05</a:t>
              </a:r>
              <a:endParaRPr lang="zh-CN" altLang="en-US"/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5960110" y="3662045"/>
            <a:ext cx="436880" cy="1289050"/>
            <a:chOff x="1517" y="6071"/>
            <a:chExt cx="688" cy="2030"/>
          </a:xfrm>
        </p:grpSpPr>
        <p:sp>
          <p:nvSpPr>
            <p:cNvPr id="50" name="AutoShape 26"/>
            <p:cNvSpPr/>
            <p:nvPr/>
          </p:nvSpPr>
          <p:spPr bwMode="auto">
            <a:xfrm>
              <a:off x="1517" y="6071"/>
              <a:ext cx="638" cy="638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>
                <a:defRPr/>
              </a:pPr>
              <a:endParaRPr lang="es-ES" sz="2400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51" name="Line 36"/>
            <p:cNvSpPr>
              <a:spLocks noChangeShapeType="1"/>
            </p:cNvSpPr>
            <p:nvPr/>
          </p:nvSpPr>
          <p:spPr bwMode="auto">
            <a:xfrm flipH="1">
              <a:off x="1817" y="6870"/>
              <a:ext cx="4" cy="1231"/>
            </a:xfrm>
            <a:prstGeom prst="line">
              <a:avLst/>
            </a:prstGeom>
            <a:noFill/>
            <a:ln w="9525" cap="flat" cmpd="sng">
              <a:solidFill>
                <a:srgbClr val="A6A6A6"/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609600">
                <a:defRPr/>
              </a:pPr>
              <a:endParaRPr lang="es-ES" sz="1600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52" name="文本框 51"/>
            <p:cNvSpPr txBox="1"/>
            <p:nvPr/>
          </p:nvSpPr>
          <p:spPr>
            <a:xfrm>
              <a:off x="1517" y="6116"/>
              <a:ext cx="688" cy="58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lt"/>
                </a:rPr>
                <a:t>06</a:t>
              </a:r>
              <a:endParaRPr lang="zh-CN" altLang="en-US"/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6971030" y="3662045"/>
            <a:ext cx="436880" cy="1289050"/>
            <a:chOff x="1517" y="6071"/>
            <a:chExt cx="688" cy="2030"/>
          </a:xfrm>
        </p:grpSpPr>
        <p:sp>
          <p:nvSpPr>
            <p:cNvPr id="58" name="AutoShape 26"/>
            <p:cNvSpPr/>
            <p:nvPr/>
          </p:nvSpPr>
          <p:spPr bwMode="auto">
            <a:xfrm>
              <a:off x="1517" y="6071"/>
              <a:ext cx="638" cy="638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>
                <a:defRPr/>
              </a:pPr>
              <a:endParaRPr lang="es-ES" sz="2400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59" name="Line 36"/>
            <p:cNvSpPr>
              <a:spLocks noChangeShapeType="1"/>
            </p:cNvSpPr>
            <p:nvPr/>
          </p:nvSpPr>
          <p:spPr bwMode="auto">
            <a:xfrm flipH="1">
              <a:off x="1817" y="6870"/>
              <a:ext cx="4" cy="1231"/>
            </a:xfrm>
            <a:prstGeom prst="line">
              <a:avLst/>
            </a:prstGeom>
            <a:noFill/>
            <a:ln w="9525" cap="flat" cmpd="sng">
              <a:solidFill>
                <a:srgbClr val="A6A6A6"/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609600">
                <a:defRPr/>
              </a:pPr>
              <a:endParaRPr lang="es-ES" sz="1600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1517" y="6116"/>
              <a:ext cx="688" cy="58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lt"/>
                </a:rPr>
                <a:t>07</a:t>
              </a:r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7981950" y="3662045"/>
            <a:ext cx="436880" cy="1289050"/>
            <a:chOff x="1517" y="6071"/>
            <a:chExt cx="688" cy="2030"/>
          </a:xfrm>
        </p:grpSpPr>
        <p:sp>
          <p:nvSpPr>
            <p:cNvPr id="62" name="AutoShape 26"/>
            <p:cNvSpPr/>
            <p:nvPr/>
          </p:nvSpPr>
          <p:spPr bwMode="auto">
            <a:xfrm>
              <a:off x="1517" y="6071"/>
              <a:ext cx="638" cy="638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>
                <a:defRPr/>
              </a:pPr>
              <a:endParaRPr lang="es-ES" sz="2400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63" name="Line 36"/>
            <p:cNvSpPr>
              <a:spLocks noChangeShapeType="1"/>
            </p:cNvSpPr>
            <p:nvPr/>
          </p:nvSpPr>
          <p:spPr bwMode="auto">
            <a:xfrm flipH="1">
              <a:off x="1817" y="6870"/>
              <a:ext cx="4" cy="1231"/>
            </a:xfrm>
            <a:prstGeom prst="line">
              <a:avLst/>
            </a:prstGeom>
            <a:noFill/>
            <a:ln w="9525" cap="flat" cmpd="sng">
              <a:solidFill>
                <a:srgbClr val="A6A6A6"/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609600">
                <a:defRPr/>
              </a:pPr>
              <a:endParaRPr lang="es-ES" sz="1600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64" name="文本框 63"/>
            <p:cNvSpPr txBox="1"/>
            <p:nvPr/>
          </p:nvSpPr>
          <p:spPr>
            <a:xfrm>
              <a:off x="1517" y="6116"/>
              <a:ext cx="688" cy="58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lt"/>
                </a:rPr>
                <a:t>08</a:t>
              </a:r>
              <a:endParaRPr lang="zh-CN" altLang="en-US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8992870" y="3662045"/>
            <a:ext cx="436880" cy="1289050"/>
            <a:chOff x="1517" y="6071"/>
            <a:chExt cx="688" cy="2030"/>
          </a:xfrm>
        </p:grpSpPr>
        <p:sp>
          <p:nvSpPr>
            <p:cNvPr id="66" name="AutoShape 26"/>
            <p:cNvSpPr/>
            <p:nvPr/>
          </p:nvSpPr>
          <p:spPr bwMode="auto">
            <a:xfrm>
              <a:off x="1517" y="6071"/>
              <a:ext cx="638" cy="638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>
                <a:defRPr/>
              </a:pPr>
              <a:endParaRPr lang="es-ES" sz="2400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67" name="Line 36"/>
            <p:cNvSpPr>
              <a:spLocks noChangeShapeType="1"/>
            </p:cNvSpPr>
            <p:nvPr/>
          </p:nvSpPr>
          <p:spPr bwMode="auto">
            <a:xfrm flipH="1">
              <a:off x="1817" y="6870"/>
              <a:ext cx="4" cy="1231"/>
            </a:xfrm>
            <a:prstGeom prst="line">
              <a:avLst/>
            </a:prstGeom>
            <a:noFill/>
            <a:ln w="9525" cap="flat" cmpd="sng">
              <a:solidFill>
                <a:srgbClr val="A6A6A6"/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609600">
                <a:defRPr/>
              </a:pPr>
              <a:endParaRPr lang="es-ES" sz="1600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68" name="文本框 67"/>
            <p:cNvSpPr txBox="1"/>
            <p:nvPr/>
          </p:nvSpPr>
          <p:spPr>
            <a:xfrm>
              <a:off x="1517" y="6116"/>
              <a:ext cx="688" cy="58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lt"/>
                </a:rPr>
                <a:t>09</a:t>
              </a:r>
              <a:endParaRPr lang="zh-CN" altLang="en-US"/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9965690" y="3662045"/>
            <a:ext cx="443230" cy="1289050"/>
            <a:chOff x="1457" y="6071"/>
            <a:chExt cx="698" cy="2030"/>
          </a:xfrm>
        </p:grpSpPr>
        <p:sp>
          <p:nvSpPr>
            <p:cNvPr id="70" name="AutoShape 26"/>
            <p:cNvSpPr/>
            <p:nvPr/>
          </p:nvSpPr>
          <p:spPr bwMode="auto">
            <a:xfrm>
              <a:off x="1517" y="6071"/>
              <a:ext cx="638" cy="638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>
                <a:defRPr/>
              </a:pPr>
              <a:endParaRPr lang="es-ES" sz="2400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71" name="Line 36"/>
            <p:cNvSpPr>
              <a:spLocks noChangeShapeType="1"/>
            </p:cNvSpPr>
            <p:nvPr/>
          </p:nvSpPr>
          <p:spPr bwMode="auto">
            <a:xfrm flipH="1">
              <a:off x="1817" y="6870"/>
              <a:ext cx="4" cy="1231"/>
            </a:xfrm>
            <a:prstGeom prst="line">
              <a:avLst/>
            </a:prstGeom>
            <a:noFill/>
            <a:ln w="9525" cap="flat" cmpd="sng">
              <a:solidFill>
                <a:srgbClr val="A6A6A6"/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609600">
                <a:defRPr/>
              </a:pPr>
              <a:endParaRPr lang="es-ES" sz="1600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72" name="文本框 71"/>
            <p:cNvSpPr txBox="1"/>
            <p:nvPr/>
          </p:nvSpPr>
          <p:spPr>
            <a:xfrm>
              <a:off x="1457" y="6116"/>
              <a:ext cx="688" cy="58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lt"/>
                </a:rPr>
                <a:t>10</a:t>
              </a:r>
              <a:endParaRPr lang="zh-CN" altLang="en-US"/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10995660" y="3662045"/>
            <a:ext cx="424180" cy="1289050"/>
            <a:chOff x="1487" y="6071"/>
            <a:chExt cx="668" cy="2030"/>
          </a:xfrm>
        </p:grpSpPr>
        <p:sp>
          <p:nvSpPr>
            <p:cNvPr id="74" name="AutoShape 26"/>
            <p:cNvSpPr/>
            <p:nvPr/>
          </p:nvSpPr>
          <p:spPr bwMode="auto">
            <a:xfrm>
              <a:off x="1517" y="6071"/>
              <a:ext cx="638" cy="638"/>
            </a:xfrm>
            <a:custGeom>
              <a:avLst/>
              <a:gdLst>
                <a:gd name="T0" fmla="+- 0 10800 961"/>
                <a:gd name="T1" fmla="*/ T0 w 19679"/>
                <a:gd name="T2" fmla="+- 0 10800 961"/>
                <a:gd name="T3" fmla="*/ 10800 h 19679"/>
                <a:gd name="T4" fmla="+- 0 10800 961"/>
                <a:gd name="T5" fmla="*/ T4 w 19679"/>
                <a:gd name="T6" fmla="+- 0 10800 961"/>
                <a:gd name="T7" fmla="*/ 10800 h 19679"/>
                <a:gd name="T8" fmla="+- 0 10800 961"/>
                <a:gd name="T9" fmla="*/ T8 w 19679"/>
                <a:gd name="T10" fmla="+- 0 10800 961"/>
                <a:gd name="T11" fmla="*/ 10800 h 19679"/>
                <a:gd name="T12" fmla="+- 0 10800 961"/>
                <a:gd name="T13" fmla="*/ T12 w 19679"/>
                <a:gd name="T14" fmla="+- 0 10800 961"/>
                <a:gd name="T15" fmla="*/ 10800 h 1967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8" y="6724"/>
                    <a:pt x="20638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0800" dist="50800" dir="5400000" algn="ctr" rotWithShape="0">
                <a:srgbClr val="000000">
                  <a:alpha val="0"/>
                </a:srgbClr>
              </a:outerShdw>
            </a:effectLst>
            <a:extLs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>
                <a:defRPr/>
              </a:pPr>
              <a:endParaRPr lang="es-ES" sz="2400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75" name="Line 36"/>
            <p:cNvSpPr>
              <a:spLocks noChangeShapeType="1"/>
            </p:cNvSpPr>
            <p:nvPr/>
          </p:nvSpPr>
          <p:spPr bwMode="auto">
            <a:xfrm flipH="1">
              <a:off x="1817" y="6870"/>
              <a:ext cx="4" cy="1231"/>
            </a:xfrm>
            <a:prstGeom prst="line">
              <a:avLst/>
            </a:prstGeom>
            <a:noFill/>
            <a:ln w="9525" cap="flat" cmpd="sng">
              <a:solidFill>
                <a:srgbClr val="A6A6A6"/>
              </a:solidFill>
              <a:prstDash val="solid"/>
              <a:rou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defTabSz="609600">
                <a:defRPr/>
              </a:pPr>
              <a:endParaRPr lang="es-ES" sz="1600">
                <a:latin typeface="Noto Sans S Chinese" panose="020F0502020204030204"/>
                <a:cs typeface="+mn-ea"/>
                <a:sym typeface="Noto Sans S Chinese" panose="020F0502020204030204"/>
              </a:endParaRPr>
            </a:p>
          </p:txBody>
        </p:sp>
        <p:sp>
          <p:nvSpPr>
            <p:cNvPr id="76" name="文本框 75"/>
            <p:cNvSpPr txBox="1"/>
            <p:nvPr/>
          </p:nvSpPr>
          <p:spPr>
            <a:xfrm>
              <a:off x="1487" y="6116"/>
              <a:ext cx="661" cy="58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r>
                <a:rPr lang="en-US" altLang="zh-CN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  <a:sym typeface="+mn-lt"/>
                </a:rPr>
                <a:t>11</a:t>
              </a:r>
              <a:endParaRPr lang="zh-CN" altLang="en-US"/>
            </a:p>
          </p:txBody>
        </p:sp>
      </p:grpSp>
      <p:sp>
        <p:nvSpPr>
          <p:cNvPr id="77" name="TextBox 7"/>
          <p:cNvSpPr txBox="1"/>
          <p:nvPr/>
        </p:nvSpPr>
        <p:spPr bwMode="auto">
          <a:xfrm>
            <a:off x="479425" y="5045075"/>
            <a:ext cx="101092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市场信息收集系统</a:t>
            </a:r>
            <a:endParaRPr lang="zh-CN" altLang="en-US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78" name="TextBox 7"/>
          <p:cNvSpPr txBox="1"/>
          <p:nvPr/>
        </p:nvSpPr>
        <p:spPr bwMode="auto">
          <a:xfrm>
            <a:off x="1574165" y="5073650"/>
            <a:ext cx="1010920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智能辅助定价系统</a:t>
            </a:r>
            <a:endParaRPr lang="zh-CN" altLang="en-US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80" name="剪去单角的矩形 79"/>
          <p:cNvSpPr/>
          <p:nvPr/>
        </p:nvSpPr>
        <p:spPr>
          <a:xfrm>
            <a:off x="490220" y="5045710"/>
            <a:ext cx="1002665" cy="586105"/>
          </a:xfrm>
          <a:prstGeom prst="snip1Rect">
            <a:avLst/>
          </a:prstGeom>
          <a:noFill/>
          <a:ln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TextBox 7"/>
          <p:cNvSpPr txBox="1"/>
          <p:nvPr/>
        </p:nvSpPr>
        <p:spPr bwMode="auto">
          <a:xfrm>
            <a:off x="10700385" y="5073650"/>
            <a:ext cx="1010920" cy="1076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1600">
                <a:solidFill>
                  <a:schemeClr val="bg1"/>
                </a:solidFill>
                <a:latin typeface="Calibri" panose="020F0502020204030204" charset="0"/>
                <a:ea typeface="宋体" panose="02010600030101010101" pitchFamily="2" charset="-122"/>
                <a:sym typeface="+mn-ea"/>
              </a:rPr>
              <a:t>集团客户数据仓库直连中心</a:t>
            </a:r>
            <a:endParaRPr lang="zh-CN" altLang="en-US" sz="1600" dirty="0" smtClean="0">
              <a:solidFill>
                <a:schemeClr val="bg1"/>
              </a:solidFill>
              <a:latin typeface="思源黑体" panose="020B0400000000000000" charset="-122"/>
              <a:ea typeface="思源黑体" panose="020B0400000000000000" charset="-122"/>
              <a:cs typeface="+mn-ea"/>
              <a:sym typeface="+mn-lt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  <p:sp>
        <p:nvSpPr>
          <p:cNvPr id="82" name="剪去单角的矩形 81"/>
          <p:cNvSpPr/>
          <p:nvPr/>
        </p:nvSpPr>
        <p:spPr>
          <a:xfrm>
            <a:off x="10711180" y="5074285"/>
            <a:ext cx="1002665" cy="824865"/>
          </a:xfrm>
          <a:prstGeom prst="snip1Rect">
            <a:avLst/>
          </a:prstGeom>
          <a:noFill/>
          <a:ln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TextBox 7"/>
          <p:cNvSpPr txBox="1"/>
          <p:nvPr/>
        </p:nvSpPr>
        <p:spPr bwMode="auto">
          <a:xfrm>
            <a:off x="9708515" y="5076825"/>
            <a:ext cx="912495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售后服 务中心</a:t>
            </a: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6" name="剪去单角的矩形 85"/>
          <p:cNvSpPr/>
          <p:nvPr/>
        </p:nvSpPr>
        <p:spPr>
          <a:xfrm>
            <a:off x="9737725" y="5077460"/>
            <a:ext cx="854075" cy="586105"/>
          </a:xfrm>
          <a:prstGeom prst="snip1Rect">
            <a:avLst/>
          </a:prstGeom>
          <a:noFill/>
          <a:ln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剪去单角的矩形 86"/>
          <p:cNvSpPr/>
          <p:nvPr/>
        </p:nvSpPr>
        <p:spPr>
          <a:xfrm>
            <a:off x="8783955" y="5077460"/>
            <a:ext cx="854075" cy="586105"/>
          </a:xfrm>
          <a:prstGeom prst="snip1Rect">
            <a:avLst/>
          </a:prstGeom>
          <a:noFill/>
          <a:ln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TextBox 7"/>
          <p:cNvSpPr txBox="1"/>
          <p:nvPr/>
        </p:nvSpPr>
        <p:spPr bwMode="auto">
          <a:xfrm>
            <a:off x="8755380" y="5069205"/>
            <a:ext cx="91249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报表管理中心</a:t>
            </a:r>
            <a:endParaRPr lang="zh-CN" altLang="en-US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9" name="剪去单角的矩形 88"/>
          <p:cNvSpPr/>
          <p:nvPr/>
        </p:nvSpPr>
        <p:spPr>
          <a:xfrm>
            <a:off x="7749540" y="5077460"/>
            <a:ext cx="854075" cy="586105"/>
          </a:xfrm>
          <a:prstGeom prst="snip1Rect">
            <a:avLst/>
          </a:prstGeom>
          <a:noFill/>
          <a:ln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TextBox 7"/>
          <p:cNvSpPr txBox="1"/>
          <p:nvPr/>
        </p:nvSpPr>
        <p:spPr bwMode="auto">
          <a:xfrm>
            <a:off x="7720965" y="5069205"/>
            <a:ext cx="91249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财 务核对系统</a:t>
            </a:r>
            <a:endParaRPr lang="zh-CN" altLang="en-US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1" name="剪去单角的矩形 90"/>
          <p:cNvSpPr/>
          <p:nvPr/>
        </p:nvSpPr>
        <p:spPr>
          <a:xfrm>
            <a:off x="6753225" y="5077460"/>
            <a:ext cx="854075" cy="586105"/>
          </a:xfrm>
          <a:prstGeom prst="snip1Rect">
            <a:avLst/>
          </a:prstGeom>
          <a:noFill/>
          <a:ln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2" name="TextBox 7"/>
          <p:cNvSpPr txBox="1"/>
          <p:nvPr/>
        </p:nvSpPr>
        <p:spPr bwMode="auto">
          <a:xfrm>
            <a:off x="6724650" y="5069205"/>
            <a:ext cx="912495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物流排队系统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3" name="剪去单角的矩形 92"/>
          <p:cNvSpPr/>
          <p:nvPr/>
        </p:nvSpPr>
        <p:spPr>
          <a:xfrm>
            <a:off x="5732780" y="5066665"/>
            <a:ext cx="854075" cy="586105"/>
          </a:xfrm>
          <a:prstGeom prst="snip1Rect">
            <a:avLst/>
          </a:prstGeom>
          <a:noFill/>
          <a:ln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4" name="TextBox 7"/>
          <p:cNvSpPr txBox="1"/>
          <p:nvPr/>
        </p:nvSpPr>
        <p:spPr bwMode="auto">
          <a:xfrm>
            <a:off x="5704205" y="5058410"/>
            <a:ext cx="91249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提货预约系统</a:t>
            </a:r>
            <a:endParaRPr lang="zh-CN" altLang="en-US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剪去单角的矩形 1"/>
          <p:cNvSpPr/>
          <p:nvPr/>
        </p:nvSpPr>
        <p:spPr>
          <a:xfrm>
            <a:off x="4731385" y="5077460"/>
            <a:ext cx="854075" cy="586105"/>
          </a:xfrm>
          <a:prstGeom prst="snip1Rect">
            <a:avLst/>
          </a:prstGeom>
          <a:noFill/>
          <a:ln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TextBox 7"/>
          <p:cNvSpPr txBox="1"/>
          <p:nvPr/>
        </p:nvSpPr>
        <p:spPr bwMode="auto">
          <a:xfrm>
            <a:off x="4702810" y="5069205"/>
            <a:ext cx="91249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基差点价系统</a:t>
            </a:r>
            <a:endParaRPr lang="zh-CN" altLang="en-US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剪去单角的矩形 8"/>
          <p:cNvSpPr/>
          <p:nvPr/>
        </p:nvSpPr>
        <p:spPr>
          <a:xfrm>
            <a:off x="3702685" y="5077460"/>
            <a:ext cx="854075" cy="586105"/>
          </a:xfrm>
          <a:prstGeom prst="snip1Rect">
            <a:avLst/>
          </a:prstGeom>
          <a:noFill/>
          <a:ln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extBox 7"/>
          <p:cNvSpPr txBox="1"/>
          <p:nvPr/>
        </p:nvSpPr>
        <p:spPr bwMode="auto">
          <a:xfrm>
            <a:off x="3674110" y="5069205"/>
            <a:ext cx="91249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合同管理系统</a:t>
            </a:r>
            <a:endParaRPr lang="zh-CN" altLang="en-US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1" name="剪去单角的矩形 10"/>
          <p:cNvSpPr/>
          <p:nvPr/>
        </p:nvSpPr>
        <p:spPr>
          <a:xfrm>
            <a:off x="2689860" y="5077460"/>
            <a:ext cx="854075" cy="586105"/>
          </a:xfrm>
          <a:prstGeom prst="snip1Rect">
            <a:avLst/>
          </a:prstGeom>
          <a:noFill/>
          <a:ln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extBox 7"/>
          <p:cNvSpPr txBox="1"/>
          <p:nvPr/>
        </p:nvSpPr>
        <p:spPr bwMode="auto">
          <a:xfrm>
            <a:off x="2661285" y="5069205"/>
            <a:ext cx="912495" cy="5835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sz="16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报   价   系   统</a:t>
            </a:r>
            <a:endParaRPr lang="zh-CN" altLang="en-US" sz="1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3" name="剪去单角的矩形 12"/>
          <p:cNvSpPr/>
          <p:nvPr/>
        </p:nvSpPr>
        <p:spPr>
          <a:xfrm>
            <a:off x="1588135" y="5055870"/>
            <a:ext cx="1002665" cy="586105"/>
          </a:xfrm>
          <a:prstGeom prst="snip1Rect">
            <a:avLst/>
          </a:prstGeom>
          <a:noFill/>
          <a:ln>
            <a:prstDash val="sysDot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5" name="TextBox 7"/>
          <p:cNvSpPr txBox="1"/>
          <p:nvPr/>
        </p:nvSpPr>
        <p:spPr bwMode="auto">
          <a:xfrm>
            <a:off x="2836876" y="6149975"/>
            <a:ext cx="575756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系统设计基于全品类、全产业链、全流程</a:t>
            </a:r>
            <a:endParaRPr lang="zh-CN" altLang="en-US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</TotalTime>
  <Words>2462</Words>
  <Application>Microsoft Office PowerPoint</Application>
  <PresentationFormat>自定义</PresentationFormat>
  <Paragraphs>271</Paragraphs>
  <Slides>24</Slides>
  <Notes>15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25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funong</dc:creator>
  <cp:lastModifiedBy>funong</cp:lastModifiedBy>
  <cp:revision>218</cp:revision>
  <dcterms:created xsi:type="dcterms:W3CDTF">2019-06-19T02:08:00Z</dcterms:created>
  <dcterms:modified xsi:type="dcterms:W3CDTF">2020-07-28T05:37:17Z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2052-11.1.0.9828</vt:lpwstr>
  </property>
</Properties>
</file>